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4"/>
    <p:sldMasterId id="2147483783" r:id="rId5"/>
    <p:sldMasterId id="2147483795" r:id="rId6"/>
    <p:sldMasterId id="2147483807" r:id="rId7"/>
    <p:sldMasterId id="2147483819" r:id="rId8"/>
  </p:sldMasterIdLst>
  <p:notesMasterIdLst>
    <p:notesMasterId r:id="rId42"/>
  </p:notesMasterIdLst>
  <p:sldIdLst>
    <p:sldId id="355" r:id="rId9"/>
    <p:sldId id="371" r:id="rId10"/>
    <p:sldId id="263" r:id="rId11"/>
    <p:sldId id="351" r:id="rId12"/>
    <p:sldId id="316" r:id="rId13"/>
    <p:sldId id="366" r:id="rId14"/>
    <p:sldId id="359" r:id="rId15"/>
    <p:sldId id="346" r:id="rId16"/>
    <p:sldId id="326" r:id="rId17"/>
    <p:sldId id="344" r:id="rId18"/>
    <p:sldId id="343" r:id="rId19"/>
    <p:sldId id="342" r:id="rId20"/>
    <p:sldId id="345" r:id="rId21"/>
    <p:sldId id="356" r:id="rId22"/>
    <p:sldId id="358" r:id="rId23"/>
    <p:sldId id="357" r:id="rId24"/>
    <p:sldId id="292" r:id="rId25"/>
    <p:sldId id="305" r:id="rId26"/>
    <p:sldId id="349" r:id="rId27"/>
    <p:sldId id="372" r:id="rId28"/>
    <p:sldId id="271" r:id="rId29"/>
    <p:sldId id="353" r:id="rId30"/>
    <p:sldId id="363" r:id="rId31"/>
    <p:sldId id="364" r:id="rId32"/>
    <p:sldId id="365" r:id="rId33"/>
    <p:sldId id="367" r:id="rId34"/>
    <p:sldId id="368" r:id="rId35"/>
    <p:sldId id="329" r:id="rId36"/>
    <p:sldId id="360" r:id="rId37"/>
    <p:sldId id="370" r:id="rId38"/>
    <p:sldId id="336" r:id="rId39"/>
    <p:sldId id="350" r:id="rId40"/>
    <p:sldId id="369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D4DC6E-9A6B-4FA3-A805-8F563B9B6572}" v="100" dt="2023-09-05T15:32:26.1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3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C6E9B-E3CC-4C66-8F46-497B5799DE52}" type="datetimeFigureOut">
              <a:rPr lang="fr-FR" smtClean="0"/>
              <a:t>05/09/2023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50F29E-6C2C-495E-AD17-6A77CC7E63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3858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0F29E-6C2C-495E-AD17-6A77CC7E637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4005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0F29E-6C2C-495E-AD17-6A77CC7E637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0489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0F29E-6C2C-495E-AD17-6A77CC7E637B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0243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0F29E-6C2C-495E-AD17-6A77CC7E637B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8008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0F29E-6C2C-495E-AD17-6A77CC7E637B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529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0F29E-6C2C-495E-AD17-6A77CC7E637B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9217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0F29E-6C2C-495E-AD17-6A77CC7E637B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3801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0F29E-6C2C-495E-AD17-6A77CC7E637B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9180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0F29E-6C2C-495E-AD17-6A77CC7E637B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1786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CF1A1B0-862D-4909-A7DB-D8ADA062DFCA}" type="datetimeFigureOut">
              <a:rPr lang="en-US" dirty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67097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6144-9CB7-4E3A-B87E-A382F9BE05EF}" type="datetimeFigureOut">
              <a:rPr lang="en-US" dirty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532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3D55F-46AB-4791-9172-4FA8DD3A6A9C}" type="datetimeFigureOut">
              <a:rPr lang="en-US" dirty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25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9/5/2023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61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4B94-81C0-24F1-25C5-C054EF0B01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AF623-C7CA-B640-5A76-26AA8A1281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F97F1-94F0-C500-5288-9BC83335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A4ADB-4263-444A-8FAB-E2CCBE5961C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25205-050C-B54D-2B53-EF99B0263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5AD9E-4C74-C34A-9A23-5AEA81994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101D-1B94-466F-807F-3972FB4BFC8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3203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4E745-D529-A564-8F2C-BEA05F3C1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DC84C-9A7C-716F-37A5-726048E4F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81922-A656-93AA-FECE-B5B9A19AC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A4ADB-4263-444A-8FAB-E2CCBE5961C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D25CA-8EA7-3B48-7E70-45BC7F3F0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F93CB-F3F4-4286-188F-5ABAF3A19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101D-1B94-466F-807F-3972FB4BFC8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5884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3A761-D26C-2234-B1B0-BE33EB103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76A63D-F226-6215-236C-756387FFA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98333-4C34-5A77-2739-312D4FB06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A4ADB-4263-444A-8FAB-E2CCBE5961C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B4FEF-F640-546D-250C-84E0899E8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C819F-90C1-DC09-3976-CB3203D31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101D-1B94-466F-807F-3972FB4BFC8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6053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B1662-C314-4EF4-3D61-757551773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AD4EE-1712-C784-85CC-60906E3F7A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812711-BBAC-AABB-539B-68EBCA5421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CDFE6D-833A-6E4F-5B76-8F9C011B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A4ADB-4263-444A-8FAB-E2CCBE5961C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2E70DC-6044-9138-61D2-70E2094F5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91BA97-2BB7-1A42-86BB-0BCD47910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101D-1B94-466F-807F-3972FB4BFC8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610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D6655-E992-6A68-05ED-E767C1CF8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72F89A-0E0A-2159-AA40-74396FC38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7BA4B8-8E1B-B4CF-B69D-C678C1AE2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0F74E0-34D6-B56C-A5C0-F37A8F2908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35ADEC-208A-D314-AF70-6C0B2D675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5CFCD0-A908-8E4E-590D-C76735C73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A4ADB-4263-444A-8FAB-E2CCBE5961C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19A692-2E40-7ECA-9E07-63AD96048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E4312B-D3F8-F0C1-2B3E-3DD84DE4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101D-1B94-466F-807F-3972FB4BFC8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920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90D7A-7130-49C1-DFF3-3A1BA311A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3F16A-6814-A769-BE1B-EC6E39532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A4ADB-4263-444A-8FAB-E2CCBE5961C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C3A7C9-B0AC-E7D3-7E54-094A325BB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539B17-F7EC-B0EE-D641-FA47453B2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101D-1B94-466F-807F-3972FB4BFC8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5425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72CF6-6515-A72B-05A3-1A579AB71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A4ADB-4263-444A-8FAB-E2CCBE5961C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D37415-26AF-0953-EBA7-582322A4A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8B64DA-2A82-6ACC-403C-449366D74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101D-1B94-466F-807F-3972FB4BFC8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219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397" y="324571"/>
            <a:ext cx="10668590" cy="132556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396" y="1828800"/>
            <a:ext cx="10668590" cy="4351337"/>
          </a:xfrm>
        </p:spPr>
        <p:txBody>
          <a:bodyPr>
            <a:normAutofit/>
          </a:bodyPr>
          <a:lstStyle>
            <a:lvl1pPr marL="0" indent="0" algn="l">
              <a:buNone/>
              <a:defRPr sz="2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6881-8A08-449C-8D73-E5F201F814C1}" type="datetimeFigureOut">
              <a:rPr lang="en-US" dirty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260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498B6-51ED-9A19-CB1E-4CDE4979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A0F2D-F074-D029-02F1-4B29CB44B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4A692A-7E6F-0717-B207-6C8F0A3FC6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B1137D-801C-0C82-B7C8-46E1C6A5F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A4ADB-4263-444A-8FAB-E2CCBE5961C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DEF4D1-5064-692E-00D4-8057083C9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93A22-1F59-363F-AAD8-3E295B155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101D-1B94-466F-807F-3972FB4BFC8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0598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0A61F-1E85-CB19-B28B-DFA61B445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6ACBDD-100E-25B8-57F1-14F1A721E1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20AF18-F242-9B8D-BBAF-B93877CB6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483DB-6FC2-31C2-E40A-3241A496F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A4ADB-4263-444A-8FAB-E2CCBE5961C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4F54D5-C4CB-9FF2-12A3-01ED72C7E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F25C6A-67C0-A323-E2EF-D12AA7167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101D-1B94-466F-807F-3972FB4BFC8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6632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39565-3D03-5441-09A8-F6AB787DE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4FAB98-EA44-07A1-0577-BB8A9133F4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6D3ED-C01F-0F76-9A72-5EDE2AFBB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A4ADB-4263-444A-8FAB-E2CCBE5961C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B1809-3E5A-F946-C7DF-3ACB50A2F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EF5DD-ED09-F1D6-75DC-54FC7763F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101D-1B94-466F-807F-3972FB4BFC8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4578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5991D5-09F0-58AC-75F4-A6ECC790AA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7FAF2-A802-3E11-EA9E-25307DAF4A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85E75-124A-9443-5004-D6552608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A4ADB-4263-444A-8FAB-E2CCBE5961C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5A196-6967-C2E5-2A45-2E29BE8EF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478D5-E248-EAD4-BA1C-68D4CAFC0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101D-1B94-466F-807F-3972FB4BFC8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758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4B94-81C0-24F1-25C5-C054EF0B01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AF623-C7CA-B640-5A76-26AA8A1281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F97F1-94F0-C500-5288-9BC83335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A4ADB-4263-444A-8FAB-E2CCBE5961C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25205-050C-B54D-2B53-EF99B0263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5AD9E-4C74-C34A-9A23-5AEA81994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101D-1B94-466F-807F-3972FB4BFC8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6810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4E745-D529-A564-8F2C-BEA05F3C1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DC84C-9A7C-716F-37A5-726048E4F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81922-A656-93AA-FECE-B5B9A19AC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A4ADB-4263-444A-8FAB-E2CCBE5961C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D25CA-8EA7-3B48-7E70-45BC7F3F0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F93CB-F3F4-4286-188F-5ABAF3A19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101D-1B94-466F-807F-3972FB4BFC8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708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3A761-D26C-2234-B1B0-BE33EB103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76A63D-F226-6215-236C-756387FFA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98333-4C34-5A77-2739-312D4FB06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A4ADB-4263-444A-8FAB-E2CCBE5961C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B4FEF-F640-546D-250C-84E0899E8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C819F-90C1-DC09-3976-CB3203D31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101D-1B94-466F-807F-3972FB4BFC8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966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B1662-C314-4EF4-3D61-757551773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AD4EE-1712-C784-85CC-60906E3F7A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812711-BBAC-AABB-539B-68EBCA5421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CDFE6D-833A-6E4F-5B76-8F9C011B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A4ADB-4263-444A-8FAB-E2CCBE5961C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2E70DC-6044-9138-61D2-70E2094F5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91BA97-2BB7-1A42-86BB-0BCD47910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101D-1B94-466F-807F-3972FB4BFC8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8615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D6655-E992-6A68-05ED-E767C1CF8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72F89A-0E0A-2159-AA40-74396FC38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7BA4B8-8E1B-B4CF-B69D-C678C1AE2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0F74E0-34D6-B56C-A5C0-F37A8F2908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35ADEC-208A-D314-AF70-6C0B2D675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5CFCD0-A908-8E4E-590D-C76735C73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A4ADB-4263-444A-8FAB-E2CCBE5961C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19A692-2E40-7ECA-9E07-63AD96048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E4312B-D3F8-F0C1-2B3E-3DD84DE4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101D-1B94-466F-807F-3972FB4BFC8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9745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90D7A-7130-49C1-DFF3-3A1BA311A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3F16A-6814-A769-BE1B-EC6E39532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A4ADB-4263-444A-8FAB-E2CCBE5961C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C3A7C9-B0AC-E7D3-7E54-094A325BB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539B17-F7EC-B0EE-D641-FA47453B2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101D-1B94-466F-807F-3972FB4BFC8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618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B5A5E-0C07-4E93-A112-D37B4D166B30}" type="datetimeFigureOut">
              <a:rPr lang="en-US" dirty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994132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72CF6-6515-A72B-05A3-1A579AB71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A4ADB-4263-444A-8FAB-E2CCBE5961C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D37415-26AF-0953-EBA7-582322A4A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8B64DA-2A82-6ACC-403C-449366D74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101D-1B94-466F-807F-3972FB4BFC8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120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498B6-51ED-9A19-CB1E-4CDE4979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A0F2D-F074-D029-02F1-4B29CB44B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4A692A-7E6F-0717-B207-6C8F0A3FC6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B1137D-801C-0C82-B7C8-46E1C6A5F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A4ADB-4263-444A-8FAB-E2CCBE5961C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DEF4D1-5064-692E-00D4-8057083C9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93A22-1F59-363F-AAD8-3E295B155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101D-1B94-466F-807F-3972FB4BFC8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3991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0A61F-1E85-CB19-B28B-DFA61B445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6ACBDD-100E-25B8-57F1-14F1A721E1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20AF18-F242-9B8D-BBAF-B93877CB6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483DB-6FC2-31C2-E40A-3241A496F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A4ADB-4263-444A-8FAB-E2CCBE5961C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4F54D5-C4CB-9FF2-12A3-01ED72C7E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F25C6A-67C0-A323-E2EF-D12AA7167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101D-1B94-466F-807F-3972FB4BFC8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26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39565-3D03-5441-09A8-F6AB787DE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4FAB98-EA44-07A1-0577-BB8A9133F4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6D3ED-C01F-0F76-9A72-5EDE2AFBB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A4ADB-4263-444A-8FAB-E2CCBE5961C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B1809-3E5A-F946-C7DF-3ACB50A2F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EF5DD-ED09-F1D6-75DC-54FC7763F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101D-1B94-466F-807F-3972FB4BFC8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6278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5991D5-09F0-58AC-75F4-A6ECC790AA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7FAF2-A802-3E11-EA9E-25307DAF4A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85E75-124A-9443-5004-D6552608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A4ADB-4263-444A-8FAB-E2CCBE5961C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5A196-6967-C2E5-2A45-2E29BE8EF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478D5-E248-EAD4-BA1C-68D4CAFC0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101D-1B94-466F-807F-3972FB4BFC8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708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4B94-81C0-24F1-25C5-C054EF0B01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AF623-C7CA-B640-5A76-26AA8A1281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F97F1-94F0-C500-5288-9BC83335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A4ADB-4263-444A-8FAB-E2CCBE5961C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25205-050C-B54D-2B53-EF99B0263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5AD9E-4C74-C34A-9A23-5AEA81994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101D-1B94-466F-807F-3972FB4BFC8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3183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4E745-D529-A564-8F2C-BEA05F3C1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DC84C-9A7C-716F-37A5-726048E4F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81922-A656-93AA-FECE-B5B9A19AC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A4ADB-4263-444A-8FAB-E2CCBE5961C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D25CA-8EA7-3B48-7E70-45BC7F3F0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F93CB-F3F4-4286-188F-5ABAF3A19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101D-1B94-466F-807F-3972FB4BFC8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0402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3A761-D26C-2234-B1B0-BE33EB103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76A63D-F226-6215-236C-756387FFA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98333-4C34-5A77-2739-312D4FB06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A4ADB-4263-444A-8FAB-E2CCBE5961C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B4FEF-F640-546D-250C-84E0899E8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C819F-90C1-DC09-3976-CB3203D31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101D-1B94-466F-807F-3972FB4BFC8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30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B1662-C314-4EF4-3D61-757551773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AD4EE-1712-C784-85CC-60906E3F7A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812711-BBAC-AABB-539B-68EBCA5421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CDFE6D-833A-6E4F-5B76-8F9C011B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A4ADB-4263-444A-8FAB-E2CCBE5961C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2E70DC-6044-9138-61D2-70E2094F5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91BA97-2BB7-1A42-86BB-0BCD47910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101D-1B94-466F-807F-3972FB4BFC8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99282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D6655-E992-6A68-05ED-E767C1CF8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72F89A-0E0A-2159-AA40-74396FC38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7BA4B8-8E1B-B4CF-B69D-C678C1AE2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0F74E0-34D6-B56C-A5C0-F37A8F2908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35ADEC-208A-D314-AF70-6C0B2D675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5CFCD0-A908-8E4E-590D-C76735C73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A4ADB-4263-444A-8FAB-E2CCBE5961C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19A692-2E40-7ECA-9E07-63AD96048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E4312B-D3F8-F0C1-2B3E-3DD84DE4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101D-1B94-466F-807F-3972FB4BFC8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77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F71C5-DC57-4358-A1EA-30C08AF6E3C5}" type="datetimeFigureOut">
              <a:rPr lang="en-US" dirty="0"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7169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90D7A-7130-49C1-DFF3-3A1BA311A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3F16A-6814-A769-BE1B-EC6E39532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A4ADB-4263-444A-8FAB-E2CCBE5961C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C3A7C9-B0AC-E7D3-7E54-094A325BB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539B17-F7EC-B0EE-D641-FA47453B2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101D-1B94-466F-807F-3972FB4BFC8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151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72CF6-6515-A72B-05A3-1A579AB71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A4ADB-4263-444A-8FAB-E2CCBE5961C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D37415-26AF-0953-EBA7-582322A4A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8B64DA-2A82-6ACC-403C-449366D74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101D-1B94-466F-807F-3972FB4BFC8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68215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498B6-51ED-9A19-CB1E-4CDE4979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A0F2D-F074-D029-02F1-4B29CB44B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4A692A-7E6F-0717-B207-6C8F0A3FC6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B1137D-801C-0C82-B7C8-46E1C6A5F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A4ADB-4263-444A-8FAB-E2CCBE5961C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DEF4D1-5064-692E-00D4-8057083C9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93A22-1F59-363F-AAD8-3E295B155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101D-1B94-466F-807F-3972FB4BFC8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93831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0A61F-1E85-CB19-B28B-DFA61B445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6ACBDD-100E-25B8-57F1-14F1A721E1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20AF18-F242-9B8D-BBAF-B93877CB6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483DB-6FC2-31C2-E40A-3241A496F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A4ADB-4263-444A-8FAB-E2CCBE5961C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4F54D5-C4CB-9FF2-12A3-01ED72C7E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F25C6A-67C0-A323-E2EF-D12AA7167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101D-1B94-466F-807F-3972FB4BFC8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3698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39565-3D03-5441-09A8-F6AB787DE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4FAB98-EA44-07A1-0577-BB8A9133F4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6D3ED-C01F-0F76-9A72-5EDE2AFBB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A4ADB-4263-444A-8FAB-E2CCBE5961C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B1809-3E5A-F946-C7DF-3ACB50A2F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EF5DD-ED09-F1D6-75DC-54FC7763F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101D-1B94-466F-807F-3972FB4BFC8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53173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5991D5-09F0-58AC-75F4-A6ECC790AA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7FAF2-A802-3E11-EA9E-25307DAF4A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85E75-124A-9443-5004-D6552608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A4ADB-4263-444A-8FAB-E2CCBE5961C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5A196-6967-C2E5-2A45-2E29BE8EF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478D5-E248-EAD4-BA1C-68D4CAFC0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101D-1B94-466F-807F-3972FB4BFC8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97724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4B94-81C0-24F1-25C5-C054EF0B01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AF623-C7CA-B640-5A76-26AA8A1281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F97F1-94F0-C500-5288-9BC83335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A4ADB-4263-444A-8FAB-E2CCBE5961C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25205-050C-B54D-2B53-EF99B0263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5AD9E-4C74-C34A-9A23-5AEA81994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101D-1B94-466F-807F-3972FB4BFC8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74302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4E745-D529-A564-8F2C-BEA05F3C1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DC84C-9A7C-716F-37A5-726048E4F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81922-A656-93AA-FECE-B5B9A19AC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A4ADB-4263-444A-8FAB-E2CCBE5961C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D25CA-8EA7-3B48-7E70-45BC7F3F0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F93CB-F3F4-4286-188F-5ABAF3A19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101D-1B94-466F-807F-3972FB4BFC8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5167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3A761-D26C-2234-B1B0-BE33EB103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76A63D-F226-6215-236C-756387FFA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98333-4C34-5A77-2739-312D4FB06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A4ADB-4263-444A-8FAB-E2CCBE5961C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B4FEF-F640-546D-250C-84E0899E8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C819F-90C1-DC09-3976-CB3203D31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101D-1B94-466F-807F-3972FB4BFC8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06027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B1662-C314-4EF4-3D61-757551773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AD4EE-1712-C784-85CC-60906E3F7A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812711-BBAC-AABB-539B-68EBCA5421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CDFE6D-833A-6E4F-5B76-8F9C011B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A4ADB-4263-444A-8FAB-E2CCBE5961C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2E70DC-6044-9138-61D2-70E2094F5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91BA97-2BB7-1A42-86BB-0BCD47910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101D-1B94-466F-807F-3972FB4BFC8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909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71DBA-DE60-4731-B773-47AAA185C143}" type="datetimeFigureOut">
              <a:rPr lang="en-US" dirty="0"/>
              <a:t>9/5/2023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6607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D6655-E992-6A68-05ED-E767C1CF8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72F89A-0E0A-2159-AA40-74396FC38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7BA4B8-8E1B-B4CF-B69D-C678C1AE2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0F74E0-34D6-B56C-A5C0-F37A8F2908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35ADEC-208A-D314-AF70-6C0B2D675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5CFCD0-A908-8E4E-590D-C76735C73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A4ADB-4263-444A-8FAB-E2CCBE5961C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19A692-2E40-7ECA-9E07-63AD96048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E4312B-D3F8-F0C1-2B3E-3DD84DE4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101D-1B94-466F-807F-3972FB4BFC8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6765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90D7A-7130-49C1-DFF3-3A1BA311A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3F16A-6814-A769-BE1B-EC6E39532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A4ADB-4263-444A-8FAB-E2CCBE5961C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C3A7C9-B0AC-E7D3-7E54-094A325BB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539B17-F7EC-B0EE-D641-FA47453B2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101D-1B94-466F-807F-3972FB4BFC8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21919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72CF6-6515-A72B-05A3-1A579AB71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A4ADB-4263-444A-8FAB-E2CCBE5961C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D37415-26AF-0953-EBA7-582322A4A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8B64DA-2A82-6ACC-403C-449366D74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101D-1B94-466F-807F-3972FB4BFC8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56506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498B6-51ED-9A19-CB1E-4CDE4979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A0F2D-F074-D029-02F1-4B29CB44B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4A692A-7E6F-0717-B207-6C8F0A3FC6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B1137D-801C-0C82-B7C8-46E1C6A5F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A4ADB-4263-444A-8FAB-E2CCBE5961C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DEF4D1-5064-692E-00D4-8057083C9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93A22-1F59-363F-AAD8-3E295B155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101D-1B94-466F-807F-3972FB4BFC8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15949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0A61F-1E85-CB19-B28B-DFA61B445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6ACBDD-100E-25B8-57F1-14F1A721E1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20AF18-F242-9B8D-BBAF-B93877CB6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483DB-6FC2-31C2-E40A-3241A496F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A4ADB-4263-444A-8FAB-E2CCBE5961C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4F54D5-C4CB-9FF2-12A3-01ED72C7E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F25C6A-67C0-A323-E2EF-D12AA7167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101D-1B94-466F-807F-3972FB4BFC8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366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39565-3D03-5441-09A8-F6AB787DE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4FAB98-EA44-07A1-0577-BB8A9133F4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6D3ED-C01F-0F76-9A72-5EDE2AFBB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A4ADB-4263-444A-8FAB-E2CCBE5961C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B1809-3E5A-F946-C7DF-3ACB50A2F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EF5DD-ED09-F1D6-75DC-54FC7763F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101D-1B94-466F-807F-3972FB4BFC8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70032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5991D5-09F0-58AC-75F4-A6ECC790AA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7FAF2-A802-3E11-EA9E-25307DAF4A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85E75-124A-9443-5004-D6552608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A4ADB-4263-444A-8FAB-E2CCBE5961C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5A196-6967-C2E5-2A45-2E29BE8EF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478D5-E248-EAD4-BA1C-68D4CAFC0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101D-1B94-466F-807F-3972FB4BFC8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728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9/5/2023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668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4A628-C83B-4C66-83F4-1711CE3738FD}" type="datetimeFigureOut">
              <a:rPr lang="en-US" dirty="0"/>
              <a:t>9/5/2023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542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C1D73-9400-43CA-A37F-F9B7D00DE14C}" type="datetimeFigureOut">
              <a:rPr lang="en-US" dirty="0"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231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7711-B905-4633-B4D7-6F3A49A2E7D9}" type="datetimeFigureOut">
              <a:rPr lang="en-US" dirty="0"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340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9C235CF-BDA2-4E7E-8BBD-350479985E74}" type="datetimeFigureOut">
              <a:rPr lang="en-US" dirty="0"/>
              <a:pPr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1097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ctr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464F0A-0BA7-9F1C-22E8-2BEB34BC2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3E617-11D3-9EA3-FE02-CE9753C01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E9C78-4F96-331E-CD36-FBF476D5EB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9A4ADB-4263-444A-8FAB-E2CCBE5961C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1A6CE-33CA-75F3-6EB3-C8F4108FA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3BABC-A2EF-301D-C1E4-56A0C9DD30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1101D-1B94-466F-807F-3972FB4BFC8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028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464F0A-0BA7-9F1C-22E8-2BEB34BC2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3E617-11D3-9EA3-FE02-CE9753C01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E9C78-4F96-331E-CD36-FBF476D5EB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9A4ADB-4263-444A-8FAB-E2CCBE5961C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1A6CE-33CA-75F3-6EB3-C8F4108FA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3BABC-A2EF-301D-C1E4-56A0C9DD30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1101D-1B94-466F-807F-3972FB4BFC8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294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464F0A-0BA7-9F1C-22E8-2BEB34BC2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3E617-11D3-9EA3-FE02-CE9753C01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E9C78-4F96-331E-CD36-FBF476D5EB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9A4ADB-4263-444A-8FAB-E2CCBE5961C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1A6CE-33CA-75F3-6EB3-C8F4108FA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3BABC-A2EF-301D-C1E4-56A0C9DD30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1101D-1B94-466F-807F-3972FB4BFC8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705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464F0A-0BA7-9F1C-22E8-2BEB34BC2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3E617-11D3-9EA3-FE02-CE9753C01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E9C78-4F96-331E-CD36-FBF476D5EB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9A4ADB-4263-444A-8FAB-E2CCBE5961C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1A6CE-33CA-75F3-6EB3-C8F4108FA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3BABC-A2EF-301D-C1E4-56A0C9DD30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1101D-1B94-466F-807F-3972FB4BFC8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31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fr.wikipedia.org/wiki/R%C3%A9seau_de_neurones_artificiel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5C88F-346B-77B0-B962-6F9253791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97" y="324571"/>
            <a:ext cx="10668590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dirty="0"/>
              <a:t>Classification automatique des  ​ biens de ​consommation </a:t>
            </a:r>
          </a:p>
        </p:txBody>
      </p:sp>
      <p:pic>
        <p:nvPicPr>
          <p:cNvPr id="9" name="Vidéo 8" descr="Boîtes sur ligne de production">
            <a:extLst>
              <a:ext uri="{FF2B5EF4-FFF2-40B4-BE49-F238E27FC236}">
                <a16:creationId xmlns:a16="http://schemas.microsoft.com/office/drawing/2014/main" id="{E129B7DC-E35D-28ED-7683-D2A895779A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3039" r="-1" b="4658"/>
          <a:stretch/>
        </p:blipFill>
        <p:spPr>
          <a:xfrm>
            <a:off x="259396" y="1828800"/>
            <a:ext cx="10668590" cy="43513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1483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2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F0514-108C-87EC-3B4B-1960374F8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97" y="324571"/>
            <a:ext cx="10668590" cy="13255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Bag Of Words avec </a:t>
            </a:r>
            <a:r>
              <a:rPr lang="fr-FR" dirty="0" err="1"/>
              <a:t>CountVectorizer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AB508F-46C4-E544-F31F-ACD81F844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763" y="1649413"/>
            <a:ext cx="10669587" cy="4530725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120BE80-F96C-DAAF-409A-ACDB6B461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07" y="3305890"/>
            <a:ext cx="9755412" cy="21249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48B020-9492-16C8-2129-E8E6788E1C23}"/>
              </a:ext>
            </a:extLst>
          </p:cNvPr>
          <p:cNvSpPr txBox="1"/>
          <p:nvPr/>
        </p:nvSpPr>
        <p:spPr>
          <a:xfrm>
            <a:off x="325314" y="1649413"/>
            <a:ext cx="10603035" cy="113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fr-FR" sz="2200" b="1" dirty="0">
                <a:latin typeface="Calibry(body)"/>
                <a:cs typeface="Calibri"/>
              </a:rPr>
              <a:t>CountVectorizer</a:t>
            </a:r>
            <a:r>
              <a:rPr lang="fr-FR" sz="2200" dirty="0">
                <a:latin typeface="Calibry(body)"/>
                <a:cs typeface="Calibri"/>
              </a:rPr>
              <a:t>:  Compte le nombre de fois que chaque mot apparaît dans ce document. Cela crée un vecteur de nombre de mots pour chaque document.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fr-FR" sz="2200" dirty="0">
                <a:latin typeface="Calibry(body)"/>
                <a:cs typeface="Calibri"/>
              </a:rPr>
              <a:t>Création de une </a:t>
            </a:r>
            <a:r>
              <a:rPr lang="fr-FR" sz="2200" dirty="0" err="1">
                <a:latin typeface="Calibry(body)"/>
                <a:cs typeface="Calibri"/>
              </a:rPr>
              <a:t>Sparse</a:t>
            </a:r>
            <a:r>
              <a:rPr lang="fr-FR" sz="2200" dirty="0">
                <a:latin typeface="Calibry(body)"/>
                <a:cs typeface="Calibri"/>
              </a:rPr>
              <a:t> Matrix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8711B5-09FE-2B4C-0555-24EE84DD6832}"/>
              </a:ext>
            </a:extLst>
          </p:cNvPr>
          <p:cNvSpPr/>
          <p:nvPr/>
        </p:nvSpPr>
        <p:spPr>
          <a:xfrm>
            <a:off x="325314" y="3569677"/>
            <a:ext cx="10128740" cy="41323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FF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D9CF0C-12D7-338E-558E-F384733DBBEB}"/>
              </a:ext>
            </a:extLst>
          </p:cNvPr>
          <p:cNvSpPr/>
          <p:nvPr/>
        </p:nvSpPr>
        <p:spPr>
          <a:xfrm>
            <a:off x="9661236" y="3205018"/>
            <a:ext cx="531783" cy="2447637"/>
          </a:xfrm>
          <a:prstGeom prst="rect">
            <a:avLst/>
          </a:prstGeom>
          <a:noFill/>
          <a:effectLst>
            <a:outerShdw blurRad="50800" dist="50800" dir="5400000" algn="ctr" rotWithShape="0">
              <a:srgbClr val="FF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4001257-8A1C-9C44-F60B-C755C01FC542}"/>
              </a:ext>
            </a:extLst>
          </p:cNvPr>
          <p:cNvCxnSpPr/>
          <p:nvPr/>
        </p:nvCxnSpPr>
        <p:spPr>
          <a:xfrm flipV="1">
            <a:off x="8395855" y="2784083"/>
            <a:ext cx="646545" cy="7855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ED53E68-55A1-2C4A-DE0A-3AAC70D9A8A5}"/>
              </a:ext>
            </a:extLst>
          </p:cNvPr>
          <p:cNvSpPr/>
          <p:nvPr/>
        </p:nvSpPr>
        <p:spPr>
          <a:xfrm>
            <a:off x="8110394" y="2350416"/>
            <a:ext cx="2817956" cy="41323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>
                <a:lumMod val="9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chaque ligne représente un document</a:t>
            </a:r>
            <a:r>
              <a:rPr lang="en-US" dirty="0"/>
              <a:t>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AD0D455-535E-6888-73A9-72CAF0CED134}"/>
              </a:ext>
            </a:extLst>
          </p:cNvPr>
          <p:cNvSpPr txBox="1"/>
          <p:nvPr/>
        </p:nvSpPr>
        <p:spPr>
          <a:xfrm>
            <a:off x="2530764" y="5852875"/>
            <a:ext cx="5647771" cy="369332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tx1">
                <a:lumMod val="95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US" dirty="0"/>
              <a:t>chaque colonne représente un mot unique du vocabulaire 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ABA474E-9E26-E20C-2F16-A22FCB8EA95F}"/>
              </a:ext>
            </a:extLst>
          </p:cNvPr>
          <p:cNvCxnSpPr>
            <a:cxnSpLocks/>
          </p:cNvCxnSpPr>
          <p:nvPr/>
        </p:nvCxnSpPr>
        <p:spPr>
          <a:xfrm flipH="1">
            <a:off x="8110394" y="5588000"/>
            <a:ext cx="1550842" cy="50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83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575"/>
    </mc:Choice>
    <mc:Fallback xmlns="">
      <p:transition spd="slow" advTm="3357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F0514-108C-87EC-3B4B-1960374F8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97" y="324571"/>
            <a:ext cx="10668590" cy="13255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Bag Of Words avec Tf_idf (TF-IDF BoW)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AB508F-46C4-E544-F31F-ACD81F844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96" y="1828800"/>
            <a:ext cx="10668590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B29A47-DB8C-401E-E8E6-03199F08AECC}"/>
              </a:ext>
            </a:extLst>
          </p:cNvPr>
          <p:cNvSpPr txBox="1"/>
          <p:nvPr/>
        </p:nvSpPr>
        <p:spPr>
          <a:xfrm>
            <a:off x="174992" y="1210957"/>
            <a:ext cx="10837128" cy="18794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200" dirty="0">
                <a:solidFill>
                  <a:srgbClr val="E8EAED"/>
                </a:solidFill>
                <a:latin typeface="Calibry(body)"/>
                <a:cs typeface="Calibri" panose="020F0502020204030204" pitchFamily="34" charset="0"/>
              </a:rPr>
              <a:t>Combine l'approche traditionnelle du sac de mots avec le schéma de pondération TF-IDF pour créer une représentation plus sophistiquée des données textuelles. Alors que BoW capture les fréquences des mots, TF-IDF ajoute une mesure d'importance qui prend en compte l'unicité des mots dans un document et dans l'ensemble du corpus.</a:t>
            </a:r>
            <a:endParaRPr lang="fr-FR" sz="2200" dirty="0">
              <a:latin typeface="Calibry(body)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fr-FR" sz="2200" dirty="0">
              <a:cs typeface="Calibri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038CDDF-433D-0869-218B-181848966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63" y="3598679"/>
            <a:ext cx="10009413" cy="231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99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575"/>
    </mc:Choice>
    <mc:Fallback xmlns="">
      <p:transition spd="slow" advTm="3357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6C83E-B323-1073-C178-4F76D6FB6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97" y="324571"/>
            <a:ext cx="10668590" cy="13255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BE" dirty="0"/>
              <a:t> TF-IDF                			</a:t>
            </a:r>
            <a:r>
              <a:rPr lang="fr-FR" dirty="0"/>
              <a:t>CountVectorizer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4C644F1-3CBC-3710-0E73-0937B16B7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643" y="1858859"/>
            <a:ext cx="4086795" cy="4115374"/>
          </a:xfrm>
        </p:spPr>
      </p:pic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26FC103D-E969-9FF3-6BC1-249580506B1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005331" y="1858859"/>
            <a:ext cx="4086795" cy="40852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645A19D-7423-AE05-ECAC-4938467852D6}"/>
              </a:ext>
            </a:extLst>
          </p:cNvPr>
          <p:cNvSpPr/>
          <p:nvPr/>
        </p:nvSpPr>
        <p:spPr>
          <a:xfrm>
            <a:off x="695325" y="1059583"/>
            <a:ext cx="8982075" cy="5715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Il y a un risque de surapprentissage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041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71B54-32CD-5097-0A23-BF9EFCA3E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97" y="324571"/>
            <a:ext cx="10668590" cy="13255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Plongement lexical (« word embedding » en anglais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D538E-6ED8-B81D-A9FE-0A13F37CE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96" y="1828800"/>
            <a:ext cx="10668590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L'approche de Mikolov s'appuie sur des </a:t>
            </a:r>
            <a:r>
              <a:rPr lang="fr-FR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réseaux de neurones artificiels</a:t>
            </a:r>
            <a:r>
              <a:rPr lang="fr-FR" dirty="0"/>
              <a:t> pour construire des vecteurs de mots. Ces modèles sont entraînés sur des corpus très volumineux. Le principe de base est qu'on tente de prédire un mot à partir de son contexte ou vice-versa. </a:t>
            </a:r>
            <a:endParaRPr lang="en-US" dirty="0"/>
          </a:p>
          <a:p>
            <a:r>
              <a:rPr lang="fr-FR" dirty="0"/>
              <a:t>Utilisation de la fonction de prétraitement associe au algorithme utilise. </a:t>
            </a:r>
          </a:p>
          <a:p>
            <a:r>
              <a:rPr lang="fr-FR" dirty="0"/>
              <a:t>Word2vec  - Capture les relations sémantiques entre les mots en mappant les mots sur des vecteurs dans un espace continu.</a:t>
            </a:r>
          </a:p>
          <a:p>
            <a:r>
              <a:rPr lang="fr-FR" dirty="0"/>
              <a:t>Bert et USE - chaque document est retourne en vecteur 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2047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6A938-A034-8E44-8FB2-443F49C04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97" y="324571"/>
            <a:ext cx="10668590" cy="1325562"/>
          </a:xfrm>
        </p:spPr>
        <p:txBody>
          <a:bodyPr anchor="t">
            <a:normAutofit/>
          </a:bodyPr>
          <a:lstStyle/>
          <a:p>
            <a:r>
              <a:rPr lang="en-US" dirty="0"/>
              <a:t>Word2Vec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28FE494-A7F0-572B-59AD-4A3F7C931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168" y="1758461"/>
            <a:ext cx="4271054" cy="4351338"/>
          </a:xfrm>
        </p:spPr>
      </p:pic>
      <p:pic>
        <p:nvPicPr>
          <p:cNvPr id="6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4996395-2DF7-7636-3445-FE721CC0272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5722348" y="4132031"/>
            <a:ext cx="4105141" cy="2178605"/>
          </a:xfr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9C6F57D-2C76-B6EA-AD5F-475B337C9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2348" y="1340132"/>
            <a:ext cx="4105141" cy="240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604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B8C37-AE21-CA3D-3BFC-7ECACC805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97" y="324571"/>
            <a:ext cx="10668590" cy="1325562"/>
          </a:xfrm>
        </p:spPr>
        <p:txBody>
          <a:bodyPr anchor="t"/>
          <a:lstStyle/>
          <a:p>
            <a:r>
              <a:rPr lang="fr-FR" dirty="0"/>
              <a:t>DistilBert</a:t>
            </a:r>
          </a:p>
          <a:p>
            <a:endParaRPr lang="fr-FR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293DE0A-57FE-3855-10C4-C2FE654BD6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409" y="2114104"/>
            <a:ext cx="4141846" cy="4126785"/>
          </a:xfrm>
        </p:spPr>
      </p:pic>
      <p:pic>
        <p:nvPicPr>
          <p:cNvPr id="6" name="Content Placeholder 5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0BA05F85-B0EE-633A-C2AD-B2785400A45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5593692" y="2897547"/>
            <a:ext cx="4621991" cy="3343344"/>
          </a:xfr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59FA735-416A-F4B8-5638-B4F1C541D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692" y="537800"/>
            <a:ext cx="4621991" cy="22246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02D0F4-465A-7169-1E12-999258A3C492}"/>
              </a:ext>
            </a:extLst>
          </p:cNvPr>
          <p:cNvSpPr/>
          <p:nvPr/>
        </p:nvSpPr>
        <p:spPr>
          <a:xfrm>
            <a:off x="534326" y="1120515"/>
            <a:ext cx="4784437" cy="76160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DistilBERT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une version </a:t>
            </a:r>
            <a:r>
              <a:rPr lang="en-US" dirty="0" err="1"/>
              <a:t>distillée</a:t>
            </a:r>
            <a:r>
              <a:rPr lang="en-US" dirty="0"/>
              <a:t> de BERT, </a:t>
            </a:r>
            <a:r>
              <a:rPr lang="en-US" dirty="0" err="1"/>
              <a:t>ce</a:t>
            </a:r>
            <a:r>
              <a:rPr lang="en-US" dirty="0"/>
              <a:t> qui </a:t>
            </a:r>
            <a:r>
              <a:rPr lang="en-US" dirty="0" err="1"/>
              <a:t>signifie</a:t>
            </a:r>
            <a:r>
              <a:rPr lang="en-US" dirty="0"/>
              <a:t> </a:t>
            </a:r>
            <a:r>
              <a:rPr lang="en-US" dirty="0" err="1"/>
              <a:t>qu'il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plus petit et plus </a:t>
            </a:r>
            <a:r>
              <a:rPr lang="en-US" dirty="0" err="1"/>
              <a:t>efficace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3389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B01B9-6CD7-F090-8793-3EFCD8209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97" y="324571"/>
            <a:ext cx="10668590" cy="1325562"/>
          </a:xfrm>
        </p:spPr>
        <p:txBody>
          <a:bodyPr anchor="t"/>
          <a:lstStyle/>
          <a:p>
            <a:r>
              <a:rPr lang="fr-FR" dirty="0"/>
              <a:t>Universal Sentence Encoder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F258E41D-69EC-C645-5046-2A20F6E39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985" y="1723293"/>
            <a:ext cx="4335281" cy="4351338"/>
          </a:xfrm>
        </p:spPr>
      </p:pic>
      <p:pic>
        <p:nvPicPr>
          <p:cNvPr id="12" name="Content Placeholder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0688F4A-A53F-F97E-099D-5FC02EC2E50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5029423" y="3949812"/>
            <a:ext cx="4817961" cy="2124819"/>
          </a:xfr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96DF4C4-20CB-5853-913A-86F7C8531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424" y="2244951"/>
            <a:ext cx="4817961" cy="14741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DA602A1-3558-0B25-4322-244AFD4597FC}"/>
              </a:ext>
            </a:extLst>
          </p:cNvPr>
          <p:cNvSpPr/>
          <p:nvPr/>
        </p:nvSpPr>
        <p:spPr>
          <a:xfrm>
            <a:off x="5011727" y="1723293"/>
            <a:ext cx="4853354" cy="3692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Architecture Universal Sentence Encoder</a:t>
            </a:r>
          </a:p>
        </p:txBody>
      </p:sp>
    </p:spTree>
    <p:extLst>
      <p:ext uri="{BB962C8B-B14F-4D97-AF65-F5344CB8AC3E}">
        <p14:creationId xmlns:p14="http://schemas.microsoft.com/office/powerpoint/2010/main" val="712807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6DB32-D5FF-7A8D-6B10-232106073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97" y="324571"/>
            <a:ext cx="10668590" cy="1477852"/>
          </a:xfrm>
        </p:spPr>
        <p:txBody>
          <a:bodyPr anchor="t">
            <a:normAutofit/>
          </a:bodyPr>
          <a:lstStyle/>
          <a:p>
            <a:r>
              <a:rPr lang="en-US" dirty="0"/>
              <a:t>Latent Dirichlet Allocation (LDA) - </a:t>
            </a:r>
            <a:r>
              <a:rPr lang="en-US" b="0" dirty="0">
                <a:effectLst/>
                <a:latin typeface="Roboto" panose="02000000000000000000" pitchFamily="2" charset="0"/>
              </a:rPr>
              <a:t>Non </a:t>
            </a:r>
            <a:r>
              <a:rPr lang="en-US" dirty="0" err="1"/>
              <a:t>Supervisée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06F4D2-87F2-CB17-1A0E-F60B576453A2}"/>
              </a:ext>
            </a:extLst>
          </p:cNvPr>
          <p:cNvSpPr/>
          <p:nvPr/>
        </p:nvSpPr>
        <p:spPr>
          <a:xfrm>
            <a:off x="6893551" y="3666836"/>
            <a:ext cx="4208652" cy="108065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fr-FR" sz="2200" dirty="0">
              <a:solidFill>
                <a:srgbClr val="E8EAED"/>
              </a:solidFill>
              <a:latin typeface="Calibry(body)"/>
              <a:cs typeface="Calibri"/>
            </a:endParaRPr>
          </a:p>
          <a:p>
            <a:endParaRPr lang="fr-FR" sz="2200" dirty="0">
              <a:solidFill>
                <a:srgbClr val="E8EAED"/>
              </a:solidFill>
              <a:latin typeface="Calibry(body)"/>
              <a:cs typeface="Calibri"/>
            </a:endParaRPr>
          </a:p>
          <a:p>
            <a:endParaRPr lang="fr-FR" sz="2200" dirty="0">
              <a:solidFill>
                <a:srgbClr val="E8EAED"/>
              </a:solidFill>
              <a:latin typeface="Calibry(body)"/>
              <a:cs typeface="Calibri"/>
            </a:endParaRPr>
          </a:p>
          <a:p>
            <a:endParaRPr lang="fr-FR" sz="2200" dirty="0">
              <a:solidFill>
                <a:srgbClr val="E8EAED"/>
              </a:solidFill>
              <a:latin typeface="Calibry(body)"/>
              <a:cs typeface="Calibri"/>
            </a:endParaRPr>
          </a:p>
          <a:p>
            <a:endParaRPr lang="fr-FR" sz="2200" dirty="0">
              <a:solidFill>
                <a:srgbClr val="E8EAED"/>
              </a:solidFill>
              <a:latin typeface="Calibry(body)"/>
              <a:cs typeface="Calibri"/>
            </a:endParaRPr>
          </a:p>
          <a:p>
            <a:endParaRPr lang="fr-FR" sz="2200" dirty="0">
              <a:solidFill>
                <a:srgbClr val="E8EAED"/>
              </a:solidFill>
              <a:latin typeface="Calibry(body)"/>
              <a:cs typeface="Calibri"/>
            </a:endParaRPr>
          </a:p>
          <a:p>
            <a:endParaRPr lang="fr-FR" sz="2200" dirty="0">
              <a:solidFill>
                <a:srgbClr val="E8EAED"/>
              </a:solidFill>
              <a:latin typeface="Calibry(body)"/>
              <a:cs typeface="Calibri"/>
            </a:endParaRPr>
          </a:p>
          <a:p>
            <a:endParaRPr lang="fr-FR" sz="2200" dirty="0">
              <a:solidFill>
                <a:srgbClr val="E8EAED"/>
              </a:solidFill>
              <a:latin typeface="Calibry(body)"/>
              <a:cs typeface="Calibri"/>
            </a:endParaRPr>
          </a:p>
          <a:p>
            <a:r>
              <a:rPr lang="fr-FR" sz="2200" dirty="0">
                <a:solidFill>
                  <a:srgbClr val="E8EAED"/>
                </a:solidFill>
                <a:latin typeface="Calibry(body)"/>
                <a:cs typeface="Calibri"/>
              </a:rPr>
              <a:t>Trouver des groupe des mots(sujets ou topics) représentatifs pour chaque sujet.</a:t>
            </a:r>
          </a:p>
          <a:p>
            <a:r>
              <a:rPr lang="fr-FR" sz="2200" dirty="0">
                <a:solidFill>
                  <a:srgbClr val="E8EAED"/>
                </a:solidFill>
                <a:latin typeface="Calibry(body)"/>
                <a:cs typeface="Calibri"/>
              </a:rPr>
              <a:t> Un sujet regroupe des composants extraits du corpus, un peu comme les méthodes PCA ou NMF.</a:t>
            </a:r>
          </a:p>
          <a:p>
            <a:endParaRPr lang="fr-FR" sz="2200" dirty="0">
              <a:solidFill>
                <a:srgbClr val="E8EAED"/>
              </a:solidFill>
              <a:latin typeface="Calibry(body)"/>
              <a:cs typeface="Calibri"/>
            </a:endParaRP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BA25051F-B8A0-7888-6AAD-7B9195F91B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7908" y="1656714"/>
            <a:ext cx="6228613" cy="4351338"/>
          </a:xfr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0AAA034-6205-45E2-BF85-8978FBACC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848" y="1709891"/>
            <a:ext cx="3866812" cy="204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3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108"/>
    </mc:Choice>
    <mc:Fallback xmlns="">
      <p:transition spd="slow" advTm="9310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5DC24-4042-E660-FFA3-D3484C9D1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97" y="324571"/>
            <a:ext cx="10668590" cy="1325562"/>
          </a:xfrm>
        </p:spPr>
        <p:txBody>
          <a:bodyPr anchor="t"/>
          <a:lstStyle/>
          <a:p>
            <a:r>
              <a:rPr lang="fr-FR" dirty="0"/>
              <a:t>Visualisation TSNE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79143-97FA-741D-51C1-92C68F09C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96" y="1828800"/>
            <a:ext cx="10668590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fr-FR"/>
          </a:p>
          <a:p>
            <a:endParaRPr lang="en-US"/>
          </a:p>
        </p:txBody>
      </p:sp>
      <p:pic>
        <p:nvPicPr>
          <p:cNvPr id="13" name="Content Placeholder 12" descr="A chart of different colored dots&#10;&#10;Description automatically generated">
            <a:extLst>
              <a:ext uri="{FF2B5EF4-FFF2-40B4-BE49-F238E27FC236}">
                <a16:creationId xmlns:a16="http://schemas.microsoft.com/office/drawing/2014/main" id="{4E78FD3C-C81F-0512-5DA5-4E19AE1ED43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5814298" y="1307377"/>
            <a:ext cx="4327665" cy="3665537"/>
          </a:xfrm>
        </p:spPr>
      </p:pic>
      <p:pic>
        <p:nvPicPr>
          <p:cNvPr id="7" name="Picture 6" descr="A diagram of different colored dots&#10;&#10;Description automatically generated">
            <a:extLst>
              <a:ext uri="{FF2B5EF4-FFF2-40B4-BE49-F238E27FC236}">
                <a16:creationId xmlns:a16="http://schemas.microsoft.com/office/drawing/2014/main" id="{29F8DD17-18EC-B1C0-ED35-0D9F9AEB1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69" y="1307377"/>
            <a:ext cx="4257792" cy="3665537"/>
          </a:xfrm>
          <a:prstGeom prst="rect">
            <a:avLst/>
          </a:prstGeom>
        </p:spPr>
      </p:pic>
      <p:pic>
        <p:nvPicPr>
          <p:cNvPr id="8" name="Picture 7" descr="A black and white screen with white text&#10;&#10;Description automatically generated">
            <a:extLst>
              <a:ext uri="{FF2B5EF4-FFF2-40B4-BE49-F238E27FC236}">
                <a16:creationId xmlns:a16="http://schemas.microsoft.com/office/drawing/2014/main" id="{C3818EDD-E550-CBFB-C26B-16DDF7DDC7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69" y="5249297"/>
            <a:ext cx="4257792" cy="3272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23294D2-9332-14D6-B7E9-FC0558CEEC10}"/>
              </a:ext>
            </a:extLst>
          </p:cNvPr>
          <p:cNvSpPr/>
          <p:nvPr/>
        </p:nvSpPr>
        <p:spPr>
          <a:xfrm>
            <a:off x="491870" y="5797504"/>
            <a:ext cx="9650094" cy="765265"/>
          </a:xfrm>
          <a:prstGeom prst="rect">
            <a:avLst/>
          </a:prstGeom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u="sng" dirty="0" err="1">
                <a:latin typeface="Roboto" panose="02000000000000000000" pitchFamily="2" charset="0"/>
              </a:rPr>
              <a:t>Adjusted</a:t>
            </a:r>
            <a:r>
              <a:rPr lang="fr-FR" sz="1500" u="sng" dirty="0">
                <a:latin typeface="Roboto" panose="02000000000000000000" pitchFamily="2" charset="0"/>
              </a:rPr>
              <a:t> Rand Index (ARI) </a:t>
            </a:r>
          </a:p>
          <a:p>
            <a:pPr algn="ctr"/>
            <a:r>
              <a:rPr lang="fr-FR" sz="1500" dirty="0">
                <a:latin typeface="Roboto" panose="02000000000000000000" pitchFamily="2" charset="0"/>
              </a:rPr>
              <a:t>L’ARI permet d’Évaluer si les 7 clusters formes par le </a:t>
            </a:r>
            <a:r>
              <a:rPr lang="fr-FR" sz="1500" dirty="0" err="1">
                <a:latin typeface="Roboto" panose="02000000000000000000" pitchFamily="2" charset="0"/>
              </a:rPr>
              <a:t>k_mean</a:t>
            </a:r>
            <a:r>
              <a:rPr lang="fr-FR" sz="1500" dirty="0">
                <a:latin typeface="Roboto" panose="02000000000000000000" pitchFamily="2" charset="0"/>
              </a:rPr>
              <a:t> correspondent à nous 7 catégories (Cat Lev _1) La valeur doit être comprise entre 0 et 1, le plus proche de 1 meilleur c’est le modèle.</a:t>
            </a:r>
            <a:endParaRPr lang="en-US" sz="1500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95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944"/>
    </mc:Choice>
    <mc:Fallback xmlns="">
      <p:transition spd="slow" advTm="80944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2CCDF-3A58-AAD9-F327-76BBF26F9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97" y="324571"/>
            <a:ext cx="10668590" cy="1325562"/>
          </a:xfrm>
        </p:spPr>
        <p:txBody>
          <a:bodyPr anchor="t">
            <a:normAutofit/>
          </a:bodyPr>
          <a:lstStyle/>
          <a:p>
            <a:r>
              <a:rPr lang="fr-FR" dirty="0"/>
              <a:t>Traitement des Images - (SIFT)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B46EF-3424-7EBC-5F4B-6F2EC67D4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057" y="1485900"/>
            <a:ext cx="10668590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Utilisation de OpenCV </a:t>
            </a:r>
          </a:p>
          <a:p>
            <a:r>
              <a:rPr lang="fr-FR" dirty="0"/>
              <a:t>Pour chaque image: passage en gris et equalization</a:t>
            </a:r>
          </a:p>
          <a:p>
            <a:r>
              <a:rPr lang="fr-FR" dirty="0"/>
              <a:t>Creation d’une liste de descripteurs par image qui sera utilisee pour realiser les histogrammes par image</a:t>
            </a:r>
          </a:p>
          <a:p>
            <a:r>
              <a:rPr lang="fr-FR" dirty="0"/>
              <a:t>Creation d’une liste de descripteurs pour l’ensemble des images qui sera utilisee pour </a:t>
            </a:r>
            <a:r>
              <a:rPr lang="en-US" dirty="0"/>
              <a:t>créer</a:t>
            </a:r>
            <a:r>
              <a:rPr lang="fr-FR" dirty="0"/>
              <a:t> les clusters de descripteurs</a:t>
            </a:r>
          </a:p>
          <a:p>
            <a:r>
              <a:rPr lang="fr-FR" dirty="0"/>
              <a:t>Clustering de tous les descripteurs dans (7 classes*10) 70 clusters </a:t>
            </a:r>
          </a:p>
          <a:p>
            <a:r>
              <a:rPr lang="fr" dirty="0"/>
              <a:t>
</a:t>
            </a:r>
          </a:p>
        </p:txBody>
      </p:sp>
    </p:spTree>
    <p:extLst>
      <p:ext uri="{BB962C8B-B14F-4D97-AF65-F5344CB8AC3E}">
        <p14:creationId xmlns:p14="http://schemas.microsoft.com/office/powerpoint/2010/main" val="4041067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252165-50DF-24C5-4CD6-3C1B1AC19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7AA167-CF49-010F-3F81-EBAAF1271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dirty="0"/>
              <a:t>​Présentation de la problématique​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dirty="0"/>
              <a:t>Présentation des donnes​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Classification automatique du texte​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dirty="0"/>
              <a:t>Classification automatique des images​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Conclusion par rapport au étude de faisabilité​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dirty="0"/>
              <a:t>Récupération des donnes via API​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dirty="0"/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146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batterie&#10;&#10;Description générée automatiquement">
            <a:extLst>
              <a:ext uri="{FF2B5EF4-FFF2-40B4-BE49-F238E27FC236}">
                <a16:creationId xmlns:a16="http://schemas.microsoft.com/office/drawing/2014/main" id="{4D1EC501-CB9C-95B6-3DF7-FABC49728F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225" y="1828800"/>
            <a:ext cx="3314700" cy="3211513"/>
          </a:xfrm>
        </p:spPr>
      </p:pic>
      <p:pic>
        <p:nvPicPr>
          <p:cNvPr id="9" name="Image 8" descr="Une image contenant noir, batterie&#10;&#10;Description générée automatiquement">
            <a:extLst>
              <a:ext uri="{FF2B5EF4-FFF2-40B4-BE49-F238E27FC236}">
                <a16:creationId xmlns:a16="http://schemas.microsoft.com/office/drawing/2014/main" id="{7DB611A5-ACCD-941C-1B00-810BF6831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0" y="1828800"/>
            <a:ext cx="3275013" cy="321151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03508E0-3BE1-F142-790A-83282A9F4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225" y="5100638"/>
            <a:ext cx="6650038" cy="1077913"/>
          </a:xfrm>
          <a:prstGeom prst="rect">
            <a:avLst/>
          </a:prstGeom>
        </p:spPr>
      </p:pic>
      <p:pic>
        <p:nvPicPr>
          <p:cNvPr id="7" name="Image 6" descr="Une image contenant batterie, noir&#10;&#10;Description générée automatiquement">
            <a:extLst>
              <a:ext uri="{FF2B5EF4-FFF2-40B4-BE49-F238E27FC236}">
                <a16:creationId xmlns:a16="http://schemas.microsoft.com/office/drawing/2014/main" id="{96E70B22-9F68-58A0-C084-81103DD5B3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5588" y="1828800"/>
            <a:ext cx="2144713" cy="2132013"/>
          </a:xfrm>
          <a:prstGeom prst="rect">
            <a:avLst/>
          </a:prstGeom>
        </p:spPr>
      </p:pic>
      <p:pic>
        <p:nvPicPr>
          <p:cNvPr id="11" name="Image 10" descr="Une image contenant noir, pistolet paralysant&#10;&#10;Description générée automatiquement">
            <a:extLst>
              <a:ext uri="{FF2B5EF4-FFF2-40B4-BE49-F238E27FC236}">
                <a16:creationId xmlns:a16="http://schemas.microsoft.com/office/drawing/2014/main" id="{DC9F5514-240D-B574-A2E4-1D1B7708D2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5588" y="4019550"/>
            <a:ext cx="2144713" cy="2157413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B7EE67E-E4F1-26BE-907F-1A58798AD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97" y="324571"/>
            <a:ext cx="10668590" cy="1325562"/>
          </a:xfrm>
        </p:spPr>
        <p:txBody>
          <a:bodyPr anchor="t">
            <a:normAutofit/>
          </a:bodyPr>
          <a:lstStyle/>
          <a:p>
            <a:r>
              <a:rPr lang="en-US" dirty="0"/>
              <a:t>Points Cle de une image </a:t>
            </a:r>
          </a:p>
        </p:txBody>
      </p:sp>
    </p:spTree>
    <p:extLst>
      <p:ext uri="{BB962C8B-B14F-4D97-AF65-F5344CB8AC3E}">
        <p14:creationId xmlns:p14="http://schemas.microsoft.com/office/powerpoint/2010/main" val="2450364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ACE78-013A-F1E3-ED6F-F0D73D575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97" y="324571"/>
            <a:ext cx="10668590" cy="1325562"/>
          </a:xfrm>
        </p:spPr>
        <p:txBody>
          <a:bodyPr anchor="t">
            <a:normAutofit/>
          </a:bodyPr>
          <a:lstStyle/>
          <a:p>
            <a:r>
              <a:rPr lang="fr-FR" dirty="0"/>
              <a:t>Traitement des Images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616DF-7FE2-F7EE-C2F0-F99D44EF99B3}"/>
              </a:ext>
            </a:extLst>
          </p:cNvPr>
          <p:cNvSpPr/>
          <p:nvPr/>
        </p:nvSpPr>
        <p:spPr>
          <a:xfrm>
            <a:off x="7323826" y="1877384"/>
            <a:ext cx="3941178" cy="4351338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07E481-83A2-6309-157F-646EC5ED084C}"/>
              </a:ext>
            </a:extLst>
          </p:cNvPr>
          <p:cNvSpPr/>
          <p:nvPr/>
        </p:nvSpPr>
        <p:spPr>
          <a:xfrm>
            <a:off x="6639726" y="1789117"/>
            <a:ext cx="4300801" cy="4336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fr-FR" sz="2000">
              <a:solidFill>
                <a:schemeClr val="tx1"/>
              </a:solidFill>
              <a:ea typeface="Calibri"/>
              <a:cs typeface="Calibri"/>
            </a:endParaRPr>
          </a:p>
        </p:txBody>
      </p:sp>
      <p:pic>
        <p:nvPicPr>
          <p:cNvPr id="5" name="Picture 4" descr="A screen shot of a device&#10;&#10;Description automatically generated">
            <a:extLst>
              <a:ext uri="{FF2B5EF4-FFF2-40B4-BE49-F238E27FC236}">
                <a16:creationId xmlns:a16="http://schemas.microsoft.com/office/drawing/2014/main" id="{4DB70B50-22B1-B9EA-BC29-3A98D72DF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42" y="1789117"/>
            <a:ext cx="4717596" cy="4989738"/>
          </a:xfrm>
          <a:prstGeom prst="rect">
            <a:avLst/>
          </a:prstGeom>
        </p:spPr>
      </p:pic>
      <p:pic>
        <p:nvPicPr>
          <p:cNvPr id="6" name="Picture 5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B0BF09E9-CB18-2807-EC18-FD6EFE274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684" y="2777209"/>
            <a:ext cx="5998028" cy="1896076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FF98239F-0F30-4699-7F3A-4A227FB1D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684" y="5036069"/>
            <a:ext cx="5998028" cy="1210128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EB6904D-39E1-FA15-0CAD-A4D9FF836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1495CB-BCAE-F13C-1FF2-79DC4DE90161}"/>
              </a:ext>
            </a:extLst>
          </p:cNvPr>
          <p:cNvSpPr/>
          <p:nvPr/>
        </p:nvSpPr>
        <p:spPr>
          <a:xfrm>
            <a:off x="5715000" y="1971675"/>
            <a:ext cx="2333625" cy="4427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Keypoint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05E16996-13A9-842B-EE68-5C867C5730EA}"/>
              </a:ext>
            </a:extLst>
          </p:cNvPr>
          <p:cNvCxnSpPr>
            <a:cxnSpLocks/>
          </p:cNvCxnSpPr>
          <p:nvPr/>
        </p:nvCxnSpPr>
        <p:spPr>
          <a:xfrm flipH="1">
            <a:off x="4454228" y="2193050"/>
            <a:ext cx="2013421" cy="444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3995603-E74C-F2D8-E5F7-47897513C2BE}"/>
              </a:ext>
            </a:extLst>
          </p:cNvPr>
          <p:cNvCxnSpPr>
            <a:cxnSpLocks/>
          </p:cNvCxnSpPr>
          <p:nvPr/>
        </p:nvCxnSpPr>
        <p:spPr>
          <a:xfrm flipH="1">
            <a:off x="4182424" y="2318704"/>
            <a:ext cx="2285225" cy="129496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192B8B9-0003-9DD5-E2CD-F6F34E6E3EE4}"/>
              </a:ext>
            </a:extLst>
          </p:cNvPr>
          <p:cNvSpPr/>
          <p:nvPr/>
        </p:nvSpPr>
        <p:spPr>
          <a:xfrm>
            <a:off x="8537211" y="2334459"/>
            <a:ext cx="2333625" cy="4427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descriptor</a:t>
            </a:r>
          </a:p>
        </p:txBody>
      </p:sp>
    </p:spTree>
    <p:extLst>
      <p:ext uri="{BB962C8B-B14F-4D97-AF65-F5344CB8AC3E}">
        <p14:creationId xmlns:p14="http://schemas.microsoft.com/office/powerpoint/2010/main" val="26124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438"/>
    </mc:Choice>
    <mc:Fallback xmlns="">
      <p:transition spd="slow" advTm="62438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6A820-E17C-A117-DEAA-03725DAA0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97" y="324571"/>
            <a:ext cx="10668590" cy="1325562"/>
          </a:xfrm>
        </p:spPr>
        <p:txBody>
          <a:bodyPr anchor="t">
            <a:normAutofit/>
          </a:bodyPr>
          <a:lstStyle/>
          <a:p>
            <a:r>
              <a:rPr lang="fr-FR" dirty="0"/>
              <a:t>Reduction de dimension 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DB904-46EE-030C-6EC8-FF91CE8E1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96" y="1828800"/>
            <a:ext cx="10668590" cy="435133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 dirty="0"/>
              <a:t>Création des features décorrélées entre elles</a:t>
            </a:r>
          </a:p>
          <a:p>
            <a:r>
              <a:rPr lang="fr-FR" dirty="0"/>
              <a:t>Diminution de la dimension </a:t>
            </a:r>
          </a:p>
          <a:p>
            <a:r>
              <a:rPr lang="fr-FR" dirty="0"/>
              <a:t>95% de la variance est expliqué avec 800 features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Picture 4" descr="A graph with a blue line&#10;&#10;Description automatically generated">
            <a:extLst>
              <a:ext uri="{FF2B5EF4-FFF2-40B4-BE49-F238E27FC236}">
                <a16:creationId xmlns:a16="http://schemas.microsoft.com/office/drawing/2014/main" id="{C655BD24-DE5D-3879-3C87-CE1E8987F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376" y="3289286"/>
            <a:ext cx="5925527" cy="274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229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75E389-2D44-545A-AF6B-779D9F100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97" y="324571"/>
            <a:ext cx="10668590" cy="1325562"/>
          </a:xfrm>
        </p:spPr>
        <p:txBody>
          <a:bodyPr anchor="b">
            <a:normAutofit/>
          </a:bodyPr>
          <a:lstStyle/>
          <a:p>
            <a:r>
              <a:rPr lang="fr-FR" sz="3400" b="0" i="0" dirty="0">
                <a:effectLst/>
              </a:rPr>
              <a:t>Analyse visuelle : affichage T-SNE selon catégories d'images</a:t>
            </a:r>
            <a:br>
              <a:rPr lang="fr-FR" sz="3400" b="0" i="0" dirty="0">
                <a:effectLst/>
              </a:rPr>
            </a:br>
            <a:endParaRPr lang="en-US" sz="3400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4ACFB64-5FEC-4985-F20B-E02E1C715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936" y="1828800"/>
            <a:ext cx="8095510" cy="43513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9804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44ECDF-26DC-8FBC-4849-CCB995D03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97" y="324571"/>
            <a:ext cx="10668590" cy="1325562"/>
          </a:xfrm>
        </p:spPr>
        <p:txBody>
          <a:bodyPr anchor="b">
            <a:normAutofit/>
          </a:bodyPr>
          <a:lstStyle/>
          <a:p>
            <a:r>
              <a:rPr lang="fr-FR" b="0" i="0">
                <a:effectLst/>
              </a:rPr>
              <a:t>Analyse visuelle : affichage T-SNE selon catégories les clusters </a:t>
            </a:r>
            <a:endParaRPr lang="en-US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3AEC5A97-726E-18CE-5361-574A73A28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233" y="1828800"/>
            <a:ext cx="6588403" cy="41210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7462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4E2913-2038-4E52-006C-94AF5F7C7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de confusion 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4854A93A-E094-4421-7CCD-8555BDA9A4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1579" y="2578740"/>
            <a:ext cx="5623975" cy="2958228"/>
          </a:xfr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D70C148-458A-D14D-68F6-DA11BB292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990" y="3483722"/>
            <a:ext cx="3697512" cy="205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91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4F3615-164E-F4BC-D4A8-1B3F717A5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97" y="324571"/>
            <a:ext cx="10668590" cy="942254"/>
          </a:xfrm>
        </p:spPr>
        <p:txBody>
          <a:bodyPr anchor="t"/>
          <a:lstStyle/>
          <a:p>
            <a:r>
              <a:rPr lang="fr-FR" dirty="0"/>
              <a:t>CNN - </a:t>
            </a:r>
            <a:r>
              <a:rPr lang="en-US" dirty="0"/>
              <a:t>Modèle VGG-16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C25E7E-9B77-6A0E-9DF7-9E003D6AF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96" y="1181102"/>
            <a:ext cx="10668590" cy="499903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C78B05-2956-487C-8FD8-EDBD7EBEA06A}"/>
              </a:ext>
            </a:extLst>
          </p:cNvPr>
          <p:cNvSpPr/>
          <p:nvPr/>
        </p:nvSpPr>
        <p:spPr>
          <a:xfrm>
            <a:off x="259396" y="1181100"/>
            <a:ext cx="7917450" cy="15174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VGG16 </a:t>
            </a:r>
          </a:p>
          <a:p>
            <a:r>
              <a:rPr lang="en-US" sz="1400" dirty="0"/>
              <a:t>Modèle</a:t>
            </a:r>
            <a:r>
              <a:rPr lang="fr-FR" sz="1400" dirty="0"/>
              <a:t> de </a:t>
            </a:r>
            <a:r>
              <a:rPr lang="fr-FR" sz="1400" dirty="0" err="1"/>
              <a:t>deep</a:t>
            </a:r>
            <a:r>
              <a:rPr lang="fr-FR" sz="1400" dirty="0"/>
              <a:t> </a:t>
            </a:r>
            <a:r>
              <a:rPr lang="fr-FR" sz="1400" dirty="0" err="1"/>
              <a:t>learning</a:t>
            </a:r>
            <a:r>
              <a:rPr lang="fr-FR" sz="1400" dirty="0"/>
              <a:t>, pré-entraine sur des millions d’images.</a:t>
            </a:r>
          </a:p>
          <a:p>
            <a:r>
              <a:rPr lang="fr-FR" sz="1400" dirty="0"/>
              <a:t>Utilisation de la fonction de pré-traitement associe à l'algorithme, la fonction Préprocesseur input</a:t>
            </a:r>
          </a:p>
          <a:p>
            <a:r>
              <a:rPr lang="fr-FR" sz="1400" dirty="0"/>
              <a:t>Il prend en entrée une image en couleurs de dimensions 224x224 et la classifie dans l’une des 1000 classes de </a:t>
            </a:r>
            <a:r>
              <a:rPr lang="fr-FR" sz="1400" dirty="0" err="1"/>
              <a:t>ImageNet</a:t>
            </a:r>
            <a:r>
              <a:rPr lang="fr-FR" sz="1400" dirty="0"/>
              <a:t>.</a:t>
            </a:r>
            <a:endParaRPr lang="en-US" sz="1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79E285E-2FDA-214D-AE8B-9AD124AB9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93" y="2894058"/>
            <a:ext cx="6630325" cy="181657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570CC18-A916-40F4-BE13-ED5DF822B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2149" y="1181102"/>
            <a:ext cx="2461984" cy="4999036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F10E5D82-D5AF-918F-923F-7E28DF52730E}"/>
              </a:ext>
            </a:extLst>
          </p:cNvPr>
          <p:cNvCxnSpPr>
            <a:cxnSpLocks/>
          </p:cNvCxnSpPr>
          <p:nvPr/>
        </p:nvCxnSpPr>
        <p:spPr>
          <a:xfrm>
            <a:off x="6903114" y="3593217"/>
            <a:ext cx="1382429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A803C1B-D3EB-9EAF-44AF-8B1610A7D08E}"/>
              </a:ext>
            </a:extLst>
          </p:cNvPr>
          <p:cNvSpPr/>
          <p:nvPr/>
        </p:nvSpPr>
        <p:spPr>
          <a:xfrm>
            <a:off x="272789" y="4906108"/>
            <a:ext cx="6630325" cy="12235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/>
              <a:t>Remplace la dernière couche du modèle par: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400" dirty="0"/>
              <a:t>Couche </a:t>
            </a:r>
            <a:r>
              <a:rPr lang="fr-FR" sz="1400" b="1" dirty="0" err="1"/>
              <a:t>Flatten</a:t>
            </a:r>
            <a:endParaRPr lang="fr-FR" sz="1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400" dirty="0"/>
              <a:t>Couche décision activation </a:t>
            </a:r>
            <a:r>
              <a:rPr lang="fr-FR" sz="1400" b="1" dirty="0" err="1"/>
              <a:t>SoftMax</a:t>
            </a:r>
            <a:endParaRPr lang="fr-FR" sz="1400" b="1" dirty="0"/>
          </a:p>
          <a:p>
            <a:r>
              <a:rPr lang="fr-FR" sz="1400" dirty="0"/>
              <a:t>Entrainement sur 75% donnes initiales (</a:t>
            </a:r>
            <a:r>
              <a:rPr lang="en-US" sz="1400" dirty="0"/>
              <a:t>787 image</a:t>
            </a:r>
            <a:r>
              <a:rPr lang="en-US" sz="14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)</a:t>
            </a:r>
            <a:endParaRPr lang="fr-FR" sz="1400" dirty="0"/>
          </a:p>
          <a:p>
            <a:r>
              <a:rPr lang="fr-FR" sz="1400" dirty="0"/>
              <a:t>Test sur 25% des donnes initiales (</a:t>
            </a:r>
            <a:r>
              <a:rPr lang="en-US" sz="1400" dirty="0"/>
              <a:t>263</a:t>
            </a:r>
            <a:r>
              <a:rPr lang="fr-FR" sz="1400" dirty="0"/>
              <a:t> images)</a:t>
            </a:r>
          </a:p>
        </p:txBody>
      </p:sp>
    </p:spTree>
    <p:extLst>
      <p:ext uri="{BB962C8B-B14F-4D97-AF65-F5344CB8AC3E}">
        <p14:creationId xmlns:p14="http://schemas.microsoft.com/office/powerpoint/2010/main" val="1978732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5CB4CE7-6782-886D-60C9-20D87F2C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dimension PCA/T-SNE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3F249AD-A681-5C91-5319-4130695E64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PCA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DE9A71C-8FA2-6087-EC1B-BE481FA0715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Variance expliqu</a:t>
            </a:r>
            <a:r>
              <a:rPr lang="fr-FR" dirty="0"/>
              <a:t>é</a:t>
            </a:r>
            <a:r>
              <a:rPr lang="en-US" dirty="0"/>
              <a:t>e </a:t>
            </a:r>
            <a:r>
              <a:rPr lang="fr-FR" dirty="0"/>
              <a:t>é</a:t>
            </a:r>
            <a:r>
              <a:rPr lang="en-US" dirty="0"/>
              <a:t>lev</a:t>
            </a:r>
            <a:r>
              <a:rPr lang="fr-FR" dirty="0"/>
              <a:t>é</a:t>
            </a:r>
            <a:r>
              <a:rPr lang="en-US" dirty="0"/>
              <a:t> (99%)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Creation de features d</a:t>
            </a:r>
            <a:r>
              <a:rPr lang="fr-FR" dirty="0"/>
              <a:t>é</a:t>
            </a:r>
            <a:r>
              <a:rPr lang="en-US" dirty="0"/>
              <a:t>corr</a:t>
            </a:r>
            <a:r>
              <a:rPr lang="fr-FR" dirty="0"/>
              <a:t>é</a:t>
            </a:r>
            <a:r>
              <a:rPr lang="en-US" dirty="0"/>
              <a:t>les entre elles 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Meilleur separation des données 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Reduction du temps du treatment du T-SNE</a:t>
            </a:r>
          </a:p>
          <a:p>
            <a:endParaRPr lang="en-US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48A3203-89B0-9FAB-0B28-4B4135F4D0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TSNE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94045C15-B4CB-E400-2253-A8EBFFF16CC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fr-FR" dirty="0"/>
              <a:t>Appliqué aux données transformées par la  PCA, à des fins de visualisation. 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fr-FR" dirty="0"/>
              <a:t>Aide à explorer et à comprendre la structure des données dans un espace de dimension inférieure.</a:t>
            </a:r>
            <a:endParaRPr lang="en-US" dirty="0"/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959A9BB9-7AA4-8723-4935-59357B235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960" y="4169667"/>
            <a:ext cx="4030383" cy="1657091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89620E17-B4CC-F372-45CC-7FF67EEB4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108" y="4109487"/>
            <a:ext cx="4360932" cy="166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126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0134D-AF2C-11BD-0A6A-7B2FBFDA8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97" y="324571"/>
            <a:ext cx="10668590" cy="1325562"/>
          </a:xfrm>
        </p:spPr>
        <p:txBody>
          <a:bodyPr anchor="t">
            <a:normAutofit/>
          </a:bodyPr>
          <a:lstStyle/>
          <a:p>
            <a:r>
              <a:rPr lang="fr-FR" dirty="0"/>
              <a:t>Afichage TSNE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BEEA3B4D-52E3-6AF5-2558-DB98DD14B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471" y="1538041"/>
            <a:ext cx="5651516" cy="301665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681E411-093F-C9AE-C379-B516740B8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378" y="1538042"/>
            <a:ext cx="4165853" cy="3016651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2689D236-D6DC-D4C0-BEB0-BA5682F9E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378" y="4879113"/>
            <a:ext cx="4020387" cy="6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9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71"/>
    </mc:Choice>
    <mc:Fallback xmlns="">
      <p:transition spd="slow" advTm="6147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43C64-6D4F-DF2D-3641-EFA03CA78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Analyse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2AE3188-CCAE-8F07-599C-85DF4811A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75" y="1445496"/>
            <a:ext cx="4967232" cy="414567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83FB0AD-07C7-6FA1-96BB-18197E372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110" y="2800350"/>
            <a:ext cx="4915527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95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0BD46-457F-0BF2-614E-DD12D2D35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97" y="324571"/>
            <a:ext cx="10668590" cy="1325562"/>
          </a:xfrm>
        </p:spPr>
        <p:txBody>
          <a:bodyPr anchor="t">
            <a:normAutofit/>
          </a:bodyPr>
          <a:lstStyle/>
          <a:p>
            <a:r>
              <a:rPr lang="fr-FR" altLang="en-US" dirty="0"/>
              <a:t>Définition De La Problématique </a:t>
            </a:r>
            <a:br>
              <a:rPr lang="fr-FR" altLang="en-US" dirty="0"/>
            </a:b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1585E-36AB-7802-6CD1-C90AB6D55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764" y="1828800"/>
            <a:ext cx="731141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Sur la place du marché, des vendeurs proposent des articles à des acheteurs en postant une photo et une description. </a:t>
            </a:r>
          </a:p>
          <a:p>
            <a:r>
              <a:rPr lang="fr-FR" dirty="0"/>
              <a:t>Mission : </a:t>
            </a:r>
            <a:r>
              <a:rPr lang="en-US" dirty="0"/>
              <a:t>Étudier</a:t>
            </a:r>
            <a:r>
              <a:rPr lang="fr-FR" dirty="0"/>
              <a:t> la faisabilité d'un moteur de classification des articles en différentes catégories.</a:t>
            </a:r>
          </a:p>
          <a:p>
            <a:r>
              <a:rPr lang="fr-FR" dirty="0"/>
              <a:t>Le jeu de donnes initial, contient 1050 lignes et 15 colonnes.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Picture 4" descr="A circle with dots in it&#10;&#10;Description automatically generated">
            <a:extLst>
              <a:ext uri="{FF2B5EF4-FFF2-40B4-BE49-F238E27FC236}">
                <a16:creationId xmlns:a16="http://schemas.microsoft.com/office/drawing/2014/main" id="{70A6F01F-386C-2212-21E6-0B20A2F4F0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20" r="19308"/>
          <a:stretch/>
        </p:blipFill>
        <p:spPr>
          <a:xfrm>
            <a:off x="7685422" y="1938901"/>
            <a:ext cx="3242565" cy="337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83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90"/>
    </mc:Choice>
    <mc:Fallback xmlns="">
      <p:transition spd="slow" advTm="3339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F03723-9C97-D5AB-8D97-84870289A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Resume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F60DE0-00D0-0CA5-92A6-E81679EB9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97" y="1611748"/>
            <a:ext cx="10668590" cy="5055466"/>
          </a:xfrm>
        </p:spPr>
        <p:txBody>
          <a:bodyPr/>
          <a:lstStyle/>
          <a:p>
            <a:r>
              <a:rPr lang="en-US" u="sng" dirty="0"/>
              <a:t>Classification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FF80DC-A570-39E0-3048-071E3A42ADDC}"/>
              </a:ext>
            </a:extLst>
          </p:cNvPr>
          <p:cNvSpPr/>
          <p:nvPr/>
        </p:nvSpPr>
        <p:spPr>
          <a:xfrm>
            <a:off x="1911927" y="1771074"/>
            <a:ext cx="1727200" cy="236450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Bag of words</a:t>
            </a:r>
          </a:p>
          <a:p>
            <a:pPr algn="ctr"/>
            <a:r>
              <a:rPr lang="en-US" sz="1400" dirty="0" err="1"/>
              <a:t>StopWords</a:t>
            </a:r>
            <a:endParaRPr lang="en-US" sz="1400" dirty="0"/>
          </a:p>
          <a:p>
            <a:pPr algn="ctr"/>
            <a:r>
              <a:rPr lang="en-US" sz="1400" dirty="0"/>
              <a:t>Mots trop </a:t>
            </a:r>
            <a:r>
              <a:rPr lang="en-US" sz="1400" dirty="0" err="1"/>
              <a:t>frequentes</a:t>
            </a:r>
            <a:endParaRPr lang="en-US" sz="1400" dirty="0"/>
          </a:p>
          <a:p>
            <a:pPr algn="ctr"/>
            <a:r>
              <a:rPr lang="en-US" sz="1400" dirty="0" err="1"/>
              <a:t>Lemmatisation</a:t>
            </a:r>
            <a:endParaRPr lang="en-US" sz="1400" dirty="0"/>
          </a:p>
          <a:p>
            <a:pPr algn="ctr"/>
            <a:r>
              <a:rPr lang="en-US" sz="1400" dirty="0"/>
              <a:t>Stemming</a:t>
            </a:r>
          </a:p>
          <a:p>
            <a:pPr algn="ctr"/>
            <a:r>
              <a:rPr lang="en-US" sz="1400" dirty="0" err="1"/>
              <a:t>Tf-idf</a:t>
            </a:r>
            <a:endParaRPr lang="en-US" sz="1400" dirty="0"/>
          </a:p>
          <a:p>
            <a:pPr algn="ctr"/>
            <a:r>
              <a:rPr lang="en-US" sz="1400" dirty="0"/>
              <a:t>LDA</a:t>
            </a:r>
          </a:p>
          <a:p>
            <a:pPr algn="ctr"/>
            <a:r>
              <a:rPr lang="en-US" sz="1400" dirty="0"/>
              <a:t>Word2vec</a:t>
            </a:r>
          </a:p>
          <a:p>
            <a:pPr algn="ctr"/>
            <a:r>
              <a:rPr lang="en-US" sz="1400" dirty="0" err="1"/>
              <a:t>DistilBERT</a:t>
            </a:r>
            <a:endParaRPr lang="en-US" sz="1400" dirty="0"/>
          </a:p>
          <a:p>
            <a:pPr algn="ctr"/>
            <a:r>
              <a:rPr lang="en-US" sz="1400" dirty="0"/>
              <a:t>USE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468EC9-5F71-AAB1-F28C-F18E0C888C68}"/>
              </a:ext>
            </a:extLst>
          </p:cNvPr>
          <p:cNvSpPr/>
          <p:nvPr/>
        </p:nvSpPr>
        <p:spPr>
          <a:xfrm>
            <a:off x="1911927" y="5043055"/>
            <a:ext cx="1584035" cy="1550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Equilibrage</a:t>
            </a:r>
            <a:r>
              <a:rPr lang="en-US" sz="1400" dirty="0"/>
              <a:t> histogramme</a:t>
            </a:r>
          </a:p>
          <a:p>
            <a:pPr algn="ctr"/>
            <a:r>
              <a:rPr lang="en-US" sz="1400" dirty="0" err="1"/>
              <a:t>Filtre</a:t>
            </a:r>
            <a:r>
              <a:rPr lang="en-US" sz="1400" dirty="0"/>
              <a:t> du bruit</a:t>
            </a:r>
          </a:p>
          <a:p>
            <a:pPr algn="ctr"/>
            <a:r>
              <a:rPr lang="en-US" sz="1400" dirty="0" err="1"/>
              <a:t>Contraste</a:t>
            </a:r>
            <a:endParaRPr lang="en-US" sz="1400" dirty="0"/>
          </a:p>
          <a:p>
            <a:pPr algn="ctr"/>
            <a:r>
              <a:rPr lang="en-US" sz="1400" dirty="0"/>
              <a:t>BOVW</a:t>
            </a:r>
          </a:p>
          <a:p>
            <a:pPr algn="ctr"/>
            <a:r>
              <a:rPr lang="en-US" sz="1400" dirty="0"/>
              <a:t>Transfer Learning:</a:t>
            </a:r>
          </a:p>
          <a:p>
            <a:pPr algn="ctr"/>
            <a:r>
              <a:rPr lang="en-US" sz="1400" dirty="0"/>
              <a:t>VGG16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372AD1-EB1C-9C0C-57B7-31747B396076}"/>
              </a:ext>
            </a:extLst>
          </p:cNvPr>
          <p:cNvSpPr/>
          <p:nvPr/>
        </p:nvSpPr>
        <p:spPr>
          <a:xfrm>
            <a:off x="2138218" y="4283364"/>
            <a:ext cx="1260765" cy="6862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Donnees</a:t>
            </a:r>
            <a:r>
              <a:rPr lang="en-US" sz="1400" dirty="0"/>
              <a:t> </a:t>
            </a:r>
            <a:r>
              <a:rPr lang="en-US" sz="1400" dirty="0" err="1"/>
              <a:t>d’entrée</a:t>
            </a:r>
            <a:endParaRPr lang="en-US" sz="1400" dirty="0"/>
          </a:p>
          <a:p>
            <a:pPr algn="ctr"/>
            <a:r>
              <a:rPr lang="en-US" sz="1400" dirty="0"/>
              <a:t>7 categories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7AB51D-94D5-8FC5-7B62-923597257CD6}"/>
              </a:ext>
            </a:extLst>
          </p:cNvPr>
          <p:cNvSpPr/>
          <p:nvPr/>
        </p:nvSpPr>
        <p:spPr>
          <a:xfrm>
            <a:off x="4114798" y="3271982"/>
            <a:ext cx="1265381" cy="8636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Traitement</a:t>
            </a:r>
            <a:r>
              <a:rPr lang="en-US" sz="1400" dirty="0"/>
              <a:t> données </a:t>
            </a:r>
            <a:r>
              <a:rPr lang="en-US" sz="1400" dirty="0" err="1"/>
              <a:t>textuelle</a:t>
            </a:r>
            <a:endParaRPr lang="en-US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B366A3-0BC0-9884-3DA7-041D2A0ABA29}"/>
              </a:ext>
            </a:extLst>
          </p:cNvPr>
          <p:cNvSpPr/>
          <p:nvPr/>
        </p:nvSpPr>
        <p:spPr>
          <a:xfrm>
            <a:off x="4114018" y="4375726"/>
            <a:ext cx="1260765" cy="8636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Traitement</a:t>
            </a:r>
            <a:r>
              <a:rPr lang="en-US" sz="1400" dirty="0"/>
              <a:t> </a:t>
            </a:r>
            <a:r>
              <a:rPr lang="en-US" sz="1400" dirty="0" err="1"/>
              <a:t>donnes</a:t>
            </a:r>
            <a:r>
              <a:rPr lang="en-US" sz="1400" dirty="0"/>
              <a:t> </a:t>
            </a:r>
            <a:r>
              <a:rPr lang="en-US" sz="1400" dirty="0" err="1"/>
              <a:t>visuelles</a:t>
            </a:r>
            <a:endParaRPr lang="en-US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9EA2E9-7B5D-203D-F695-585E6CCC044A}"/>
              </a:ext>
            </a:extLst>
          </p:cNvPr>
          <p:cNvSpPr/>
          <p:nvPr/>
        </p:nvSpPr>
        <p:spPr>
          <a:xfrm>
            <a:off x="6001262" y="4077096"/>
            <a:ext cx="1260765" cy="108989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Classification multi classes + Clustering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930E85-5838-A8E0-B2D2-EE7FC17270FA}"/>
              </a:ext>
            </a:extLst>
          </p:cNvPr>
          <p:cNvSpPr/>
          <p:nvPr/>
        </p:nvSpPr>
        <p:spPr>
          <a:xfrm>
            <a:off x="8464624" y="4095568"/>
            <a:ext cx="1260765" cy="108989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Teste de performance</a:t>
            </a:r>
          </a:p>
        </p:txBody>
      </p:sp>
      <p:cxnSp>
        <p:nvCxnSpPr>
          <p:cNvPr id="14" name="Connecteur : en angle 13">
            <a:extLst>
              <a:ext uri="{FF2B5EF4-FFF2-40B4-BE49-F238E27FC236}">
                <a16:creationId xmlns:a16="http://schemas.microsoft.com/office/drawing/2014/main" id="{DFBA3689-B6E6-F4F8-9A33-E4E1ED08C305}"/>
              </a:ext>
            </a:extLst>
          </p:cNvPr>
          <p:cNvCxnSpPr/>
          <p:nvPr/>
        </p:nvCxnSpPr>
        <p:spPr>
          <a:xfrm rot="10800000">
            <a:off x="3639128" y="2557606"/>
            <a:ext cx="1228437" cy="7143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 : en angle 14">
            <a:extLst>
              <a:ext uri="{FF2B5EF4-FFF2-40B4-BE49-F238E27FC236}">
                <a16:creationId xmlns:a16="http://schemas.microsoft.com/office/drawing/2014/main" id="{4ED9E7C2-4007-4815-0825-4BA0BD2E7125}"/>
              </a:ext>
            </a:extLst>
          </p:cNvPr>
          <p:cNvCxnSpPr>
            <a:cxnSpLocks/>
            <a:endCxn id="6" idx="3"/>
          </p:cNvCxnSpPr>
          <p:nvPr/>
        </p:nvCxnSpPr>
        <p:spPr>
          <a:xfrm rot="10800000" flipV="1">
            <a:off x="3495963" y="5239325"/>
            <a:ext cx="854365" cy="579080"/>
          </a:xfrm>
          <a:prstGeom prst="bentConnector3">
            <a:avLst>
              <a:gd name="adj1" fmla="val -8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 : en angle 24">
            <a:extLst>
              <a:ext uri="{FF2B5EF4-FFF2-40B4-BE49-F238E27FC236}">
                <a16:creationId xmlns:a16="http://schemas.microsoft.com/office/drawing/2014/main" id="{8E6F0A53-3332-E6D4-70C7-2C75E12E1952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398983" y="3969833"/>
            <a:ext cx="695473" cy="6566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 : en angle 26">
            <a:extLst>
              <a:ext uri="{FF2B5EF4-FFF2-40B4-BE49-F238E27FC236}">
                <a16:creationId xmlns:a16="http://schemas.microsoft.com/office/drawing/2014/main" id="{7AED1B49-F0F2-464E-C00D-5C6C127F64AB}"/>
              </a:ext>
            </a:extLst>
          </p:cNvPr>
          <p:cNvCxnSpPr>
            <a:cxnSpLocks/>
          </p:cNvCxnSpPr>
          <p:nvPr/>
        </p:nvCxnSpPr>
        <p:spPr>
          <a:xfrm>
            <a:off x="3403599" y="4797135"/>
            <a:ext cx="729981" cy="36985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 : en angle 31">
            <a:extLst>
              <a:ext uri="{FF2B5EF4-FFF2-40B4-BE49-F238E27FC236}">
                <a16:creationId xmlns:a16="http://schemas.microsoft.com/office/drawing/2014/main" id="{E9726529-D8FC-2A04-60C3-526212446345}"/>
              </a:ext>
            </a:extLst>
          </p:cNvPr>
          <p:cNvCxnSpPr>
            <a:cxnSpLocks/>
          </p:cNvCxnSpPr>
          <p:nvPr/>
        </p:nvCxnSpPr>
        <p:spPr>
          <a:xfrm>
            <a:off x="5394345" y="3969833"/>
            <a:ext cx="606917" cy="39204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 : en angle 34">
            <a:extLst>
              <a:ext uri="{FF2B5EF4-FFF2-40B4-BE49-F238E27FC236}">
                <a16:creationId xmlns:a16="http://schemas.microsoft.com/office/drawing/2014/main" id="{FD7C1523-A3A9-D2A2-F1F1-EEB367B99878}"/>
              </a:ext>
            </a:extLst>
          </p:cNvPr>
          <p:cNvCxnSpPr>
            <a:cxnSpLocks/>
          </p:cNvCxnSpPr>
          <p:nvPr/>
        </p:nvCxnSpPr>
        <p:spPr>
          <a:xfrm flipV="1">
            <a:off x="5394345" y="4882644"/>
            <a:ext cx="606917" cy="198833"/>
          </a:xfrm>
          <a:prstGeom prst="bentConnector3">
            <a:avLst>
              <a:gd name="adj1" fmla="val 545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6B6C0DBB-6465-29FB-D16C-C37F5CAA6A94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7262027" y="4622042"/>
            <a:ext cx="1202597" cy="184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6D9B78F0-3BAC-EFCE-E7C5-FE68B8D00D47}"/>
              </a:ext>
            </a:extLst>
          </p:cNvPr>
          <p:cNvSpPr/>
          <p:nvPr/>
        </p:nvSpPr>
        <p:spPr>
          <a:xfrm>
            <a:off x="7928194" y="1650133"/>
            <a:ext cx="2550605" cy="2082907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u="sng" dirty="0"/>
              <a:t>Conclusion: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sz="1700" dirty="0"/>
              <a:t>Des réseaux de neurones ont présente les meilleures performances.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sz="1700" dirty="0"/>
              <a:t>Il faut avoir plus de donnes pour améliorer les résultats.</a:t>
            </a:r>
          </a:p>
        </p:txBody>
      </p:sp>
    </p:spTree>
    <p:extLst>
      <p:ext uri="{BB962C8B-B14F-4D97-AF65-F5344CB8AC3E}">
        <p14:creationId xmlns:p14="http://schemas.microsoft.com/office/powerpoint/2010/main" val="36202157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7A647-D863-CC42-5139-D060064BA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763" y="376604"/>
            <a:ext cx="10669587" cy="1325563"/>
          </a:xfrm>
        </p:spPr>
        <p:txBody>
          <a:bodyPr anchor="t"/>
          <a:lstStyle/>
          <a:p>
            <a:r>
              <a:rPr lang="fr-FR" dirty="0"/>
              <a:t>API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650593-2F2D-3E56-1EAF-2854382FA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96" y="1828800"/>
            <a:ext cx="10668590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Utilisation d'API pour récupérer les donnes que contenait comme ingrédients champagne </a:t>
            </a:r>
          </a:p>
          <a:p>
            <a:r>
              <a:rPr lang="fr-FR" dirty="0"/>
              <a:t>Principes RGPD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C108050-1335-E08A-2DD0-9650B4AEC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342" y="2804907"/>
            <a:ext cx="5487166" cy="294363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273CBCA-24C8-15D3-1705-5F5D748D249A}"/>
              </a:ext>
            </a:extLst>
          </p:cNvPr>
          <p:cNvSpPr txBox="1"/>
          <p:nvPr/>
        </p:nvSpPr>
        <p:spPr>
          <a:xfrm>
            <a:off x="1264014" y="5748543"/>
            <a:ext cx="8024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https://twitter.com/AstoriaFinance/status/1486990688101220353/photo/1</a:t>
            </a:r>
          </a:p>
        </p:txBody>
      </p:sp>
    </p:spTree>
    <p:extLst>
      <p:ext uri="{BB962C8B-B14F-4D97-AF65-F5344CB8AC3E}">
        <p14:creationId xmlns:p14="http://schemas.microsoft.com/office/powerpoint/2010/main" val="29324487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08B05-D2EA-D49C-DCEC-16F9372D8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97" y="324571"/>
            <a:ext cx="10668590" cy="1325562"/>
          </a:xfrm>
        </p:spPr>
        <p:txBody>
          <a:bodyPr anchor="t">
            <a:normAutofit/>
          </a:bodyPr>
          <a:lstStyle/>
          <a:p>
            <a:r>
              <a:rPr lang="en-US" dirty="0"/>
              <a:t>Recuperation des produits a base de champagne au travers de </a:t>
            </a:r>
            <a:r>
              <a:rPr lang="en-US" dirty="0" err="1"/>
              <a:t>l’API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036F871-9CD2-9D31-553C-26A22BCB7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 list of food items&#10;&#10;Description automatically generated">
            <a:extLst>
              <a:ext uri="{FF2B5EF4-FFF2-40B4-BE49-F238E27FC236}">
                <a16:creationId xmlns:a16="http://schemas.microsoft.com/office/drawing/2014/main" id="{6086EDF9-4A2F-47D2-AB90-C71044886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52" y="2263524"/>
            <a:ext cx="10476088" cy="234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58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F4C8BE-406B-590E-74F6-CD6454F61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Amelioration de nous etude de feasibility 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B202D3-649B-CEE0-6EBF-E733F84E1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Avoir plus de donnes pourrait améliorer la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Pour le LDA le ‘cat lev _1’ c’est trop large, je pourrais tester avec ‘Cat _lev__’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Tester plusieurs modèles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Jouer avec les </a:t>
            </a:r>
            <a:r>
              <a:rPr lang="fr-FR" dirty="0" err="1"/>
              <a:t>hyperparametres</a:t>
            </a:r>
            <a:r>
              <a:rPr lang="fr-FR" dirty="0"/>
              <a:t> pour améliorer nous modelés (EPOCHS, …)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400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0BD46-457F-0BF2-614E-DD12D2D35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97" y="324571"/>
            <a:ext cx="10668590" cy="1325562"/>
          </a:xfrm>
        </p:spPr>
        <p:txBody>
          <a:bodyPr anchor="b">
            <a:normAutofit/>
          </a:bodyPr>
          <a:lstStyle/>
          <a:p>
            <a:r>
              <a:rPr lang="fr-FR" altLang="en-US" dirty="0"/>
              <a:t>Présentation des donnes </a:t>
            </a:r>
            <a:br>
              <a:rPr lang="fr-FR" altLang="en-US" dirty="0"/>
            </a:b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1585E-36AB-7802-6CD1-C90AB6D55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96" y="1828800"/>
            <a:ext cx="10668590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Les donnes sont fournies sur 2 formes;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Donnes structures, .csv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Images, </a:t>
            </a:r>
            <a:r>
              <a:rPr lang="fr-FR" sz="2200" dirty="0">
                <a:latin typeface="Calibri" panose="020F0502020204030204" pitchFamily="34" charset="0"/>
                <a:cs typeface="Segoe UI"/>
              </a:rPr>
              <a:t> 1050 images </a:t>
            </a:r>
            <a:r>
              <a:rPr lang="fr-FR" dirty="0"/>
              <a:t>jpeg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graphicFrame>
        <p:nvGraphicFramePr>
          <p:cNvPr id="8" name="Tableau 8">
            <a:extLst>
              <a:ext uri="{FF2B5EF4-FFF2-40B4-BE49-F238E27FC236}">
                <a16:creationId xmlns:a16="http://schemas.microsoft.com/office/drawing/2014/main" id="{8279C919-EF63-E11F-E78B-55D18BD21A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366258"/>
              </p:ext>
            </p:extLst>
          </p:nvPr>
        </p:nvGraphicFramePr>
        <p:xfrm>
          <a:off x="7351347" y="418905"/>
          <a:ext cx="2847730" cy="592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7730">
                  <a:extLst>
                    <a:ext uri="{9D8B030D-6E8A-4147-A177-3AD203B41FA5}">
                      <a16:colId xmlns:a16="http://schemas.microsoft.com/office/drawing/2014/main" val="25852892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113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/>
                        <a:t>uniq_id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151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/>
                        <a:t>product_url</a:t>
                      </a:r>
                      <a:r>
                        <a:rPr lang="fr-FR" dirty="0"/>
                        <a:t> 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670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/>
                        <a:t>product_name</a:t>
                      </a:r>
                      <a:r>
                        <a:rPr lang="fr-FR" dirty="0"/>
                        <a:t> 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562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/>
                        <a:t>crawl_timestamp</a:t>
                      </a:r>
                      <a:r>
                        <a:rPr lang="fr-FR" dirty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43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/>
                        <a:t>product_category_tree</a:t>
                      </a:r>
                      <a:r>
                        <a:rPr lang="fr-FR" dirty="0"/>
                        <a:t> 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203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/>
                        <a:t>pid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567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/>
                        <a:t>retail_price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93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/>
                        <a:t>discounted_price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296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image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006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/>
                        <a:t>is_FK_Advantage_product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647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description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790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/>
                        <a:t>overall_rating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805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brand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448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/>
                        <a:t>product_rating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548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/>
                        <a:t>product_specifications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559600"/>
                  </a:ext>
                </a:extLst>
              </a:tr>
            </a:tbl>
          </a:graphicData>
        </a:graphic>
      </p:graphicFrame>
      <p:sp>
        <p:nvSpPr>
          <p:cNvPr id="11" name="Ellipse 10">
            <a:extLst>
              <a:ext uri="{FF2B5EF4-FFF2-40B4-BE49-F238E27FC236}">
                <a16:creationId xmlns:a16="http://schemas.microsoft.com/office/drawing/2014/main" id="{3F3FA015-270D-103B-F203-58540EC695E1}"/>
              </a:ext>
            </a:extLst>
          </p:cNvPr>
          <p:cNvSpPr/>
          <p:nvPr/>
        </p:nvSpPr>
        <p:spPr>
          <a:xfrm>
            <a:off x="7351347" y="2292934"/>
            <a:ext cx="2672861" cy="38686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9BF7384D-6969-E597-AADF-65B1EC1A6C96}"/>
              </a:ext>
            </a:extLst>
          </p:cNvPr>
          <p:cNvSpPr/>
          <p:nvPr/>
        </p:nvSpPr>
        <p:spPr>
          <a:xfrm>
            <a:off x="7438781" y="3733950"/>
            <a:ext cx="2672861" cy="38686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47670CBA-F6DB-1280-3E4E-3EC5C5408259}"/>
              </a:ext>
            </a:extLst>
          </p:cNvPr>
          <p:cNvSpPr/>
          <p:nvPr/>
        </p:nvSpPr>
        <p:spPr>
          <a:xfrm>
            <a:off x="7283147" y="4511492"/>
            <a:ext cx="2672861" cy="386861"/>
          </a:xfrm>
          <a:prstGeom prst="ellipse">
            <a:avLst/>
          </a:prstGeom>
          <a:noFill/>
          <a:ln>
            <a:solidFill>
              <a:schemeClr val="bg1">
                <a:alpha val="0"/>
              </a:schemeClr>
            </a:solidFill>
          </a:ln>
          <a:effectLst>
            <a:glow rad="127000">
              <a:schemeClr val="accent1">
                <a:alpha val="0"/>
              </a:schemeClr>
            </a:glow>
            <a:outerShdw blurRad="50800" dist="50800" dir="4800000" algn="ctr" rotWithShape="0">
              <a:schemeClr val="tx1">
                <a:alpha val="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48514434-95D8-C48B-A3DD-B918488A22AD}"/>
              </a:ext>
            </a:extLst>
          </p:cNvPr>
          <p:cNvSpPr/>
          <p:nvPr/>
        </p:nvSpPr>
        <p:spPr>
          <a:xfrm>
            <a:off x="7438781" y="4511491"/>
            <a:ext cx="2672861" cy="38686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0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90"/>
    </mc:Choice>
    <mc:Fallback xmlns="">
      <p:transition spd="slow" advTm="3339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030E919-710A-376D-6686-86156AA30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Analyse des categories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875905-F81E-6FEB-8188-C87BEC7EF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endParaRPr lang="fr-FR" sz="2200" dirty="0">
              <a:cs typeface="Calibri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200" dirty="0">
              <a:ea typeface="Calibri" panose="020F0502020204030204"/>
              <a:cs typeface="Calibri" panose="020F0502020204030204"/>
            </a:endParaRPr>
          </a:p>
          <a:p>
            <a:pPr>
              <a:spcBef>
                <a:spcPts val="0"/>
              </a:spcBef>
            </a:pPr>
            <a:endParaRPr lang="fr-FR" sz="2200" dirty="0">
              <a:ea typeface="Calibri" panose="020F0502020204030204"/>
              <a:cs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endParaRPr lang="fr-FR" sz="2200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EB6926E-5A7B-16FC-FC60-89174A3D5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57" y="1010908"/>
            <a:ext cx="1705213" cy="482032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DE7B8E2A-F7C6-39FF-F62C-D06776DCF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512" y="1710426"/>
            <a:ext cx="4069333" cy="347859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8DB7636-2A68-E767-3CE0-BB066A72D61E}"/>
              </a:ext>
            </a:extLst>
          </p:cNvPr>
          <p:cNvSpPr/>
          <p:nvPr/>
        </p:nvSpPr>
        <p:spPr>
          <a:xfrm>
            <a:off x="7068512" y="1198726"/>
            <a:ext cx="1441938" cy="381188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rgbClr val="CE9178"/>
              </a:solidFill>
              <a:effectLst/>
              <a:latin typeface="Courier New" panose="02070309020205020404" pitchFamily="49" charset="0"/>
            </a:endParaRPr>
          </a:p>
          <a:p>
            <a:pPr algn="ctr"/>
            <a:r>
              <a:rPr lang="en-US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cat_lvl_2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algn="ctr"/>
            <a:endParaRPr lang="en-US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B96310C-B08A-3212-AD78-71F2BF1B2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257" y="6009898"/>
            <a:ext cx="2705478" cy="61921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FCDCA14-5AF5-0FAC-CBE5-628A3A0B14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1054" y="5988905"/>
            <a:ext cx="1886213" cy="61921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FA399A4-9E8C-D98C-9032-AC6DCA1554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4330" y="1710213"/>
            <a:ext cx="4405021" cy="347859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136E7E2-5DF5-BB5B-B3F7-CDBF6166A2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5942" y="6028950"/>
            <a:ext cx="1867161" cy="60015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D64C4DB-6EDD-339C-2A99-BA6FECD5EE14}"/>
              </a:ext>
            </a:extLst>
          </p:cNvPr>
          <p:cNvSpPr/>
          <p:nvPr/>
        </p:nvSpPr>
        <p:spPr>
          <a:xfrm>
            <a:off x="2384330" y="1222327"/>
            <a:ext cx="1441938" cy="381188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rgbClr val="CE9178"/>
              </a:solidFill>
              <a:effectLst/>
              <a:latin typeface="Courier New" panose="02070309020205020404" pitchFamily="49" charset="0"/>
            </a:endParaRPr>
          </a:p>
          <a:p>
            <a:pPr algn="ctr"/>
            <a:r>
              <a:rPr lang="en-US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cat_lvl_3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47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575"/>
    </mc:Choice>
    <mc:Fallback xmlns="">
      <p:transition spd="slow" advTm="3357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F7CBE6-68F1-5CCE-86E6-C35260385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 err="1"/>
              <a:t>Categorie</a:t>
            </a:r>
            <a:r>
              <a:rPr lang="en-US" dirty="0"/>
              <a:t> Level 1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18405C-07DF-C162-56A6-88061AACC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291B6FF-18EB-8B41-ED4F-8BD5B3FB0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261" y="3204064"/>
            <a:ext cx="5087617" cy="1916568"/>
          </a:xfrm>
          <a:prstGeom prst="rect">
            <a:avLst/>
          </a:prstGeom>
        </p:spPr>
      </p:pic>
      <p:pic>
        <p:nvPicPr>
          <p:cNvPr id="5" name="Content Placeholder 5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922814CF-7285-FE68-A442-7DE45328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59" y="2028507"/>
            <a:ext cx="5206995" cy="378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63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9F56A26-5CC7-7C33-620B-FB85F6C67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Analyse du corpus</a:t>
            </a:r>
            <a:br>
              <a:rPr lang="fr-FR" dirty="0"/>
            </a:br>
            <a:endParaRPr lang="en-US" dirty="0"/>
          </a:p>
        </p:txBody>
      </p:sp>
      <p:pic>
        <p:nvPicPr>
          <p:cNvPr id="10" name="Content Placeholder 9" descr="A graph of words with different colored bars&#10;&#10;Description automatically generated">
            <a:extLst>
              <a:ext uri="{FF2B5EF4-FFF2-40B4-BE49-F238E27FC236}">
                <a16:creationId xmlns:a16="http://schemas.microsoft.com/office/drawing/2014/main" id="{59FDE10C-164B-8618-AAE1-25C4A13985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705" y="2189284"/>
            <a:ext cx="5591296" cy="3990853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0D864A-2478-DA7F-01CA-E39F8B1B888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930696"/>
            <a:ext cx="11037455" cy="1098129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fr-FR" dirty="0"/>
          </a:p>
          <a:p>
            <a:r>
              <a:rPr lang="fr-FR" sz="4300" dirty="0"/>
              <a:t>Corpus c’est l’ensemble des descriptions de notre jeu de donnes. </a:t>
            </a:r>
          </a:p>
          <a:p>
            <a:r>
              <a:rPr lang="fr-FR" sz="4300" dirty="0"/>
              <a:t>Analyse des mots les plus fréquents dans le corpus </a:t>
            </a:r>
          </a:p>
        </p:txBody>
      </p:sp>
      <p:pic>
        <p:nvPicPr>
          <p:cNvPr id="11" name="Content Placeholder 10" descr="A black background with many words&#10;&#10;Description automatically generated">
            <a:extLst>
              <a:ext uri="{FF2B5EF4-FFF2-40B4-BE49-F238E27FC236}">
                <a16:creationId xmlns:a16="http://schemas.microsoft.com/office/drawing/2014/main" id="{6E554255-B3BC-1A79-8A35-BD2A1721752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446475" y="2189285"/>
            <a:ext cx="4481512" cy="3990853"/>
          </a:xfrm>
        </p:spPr>
      </p:pic>
    </p:spTree>
    <p:extLst>
      <p:ext uri="{BB962C8B-B14F-4D97-AF65-F5344CB8AC3E}">
        <p14:creationId xmlns:p14="http://schemas.microsoft.com/office/powerpoint/2010/main" val="3522210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D9F7A-D659-4B42-6857-A3054690A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97" y="324571"/>
            <a:ext cx="10668590" cy="1325562"/>
          </a:xfrm>
        </p:spPr>
        <p:txBody>
          <a:bodyPr anchor="t"/>
          <a:lstStyle/>
          <a:p>
            <a:r>
              <a:rPr lang="fr-FR" dirty="0"/>
              <a:t>Nombre de mots unique par catégorie</a:t>
            </a:r>
          </a:p>
          <a:p>
            <a:endParaRPr lang="fr-FR" dirty="0"/>
          </a:p>
        </p:txBody>
      </p:sp>
      <p:pic>
        <p:nvPicPr>
          <p:cNvPr id="4" name="Content Placeholder 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CC3B22C4-4FBF-DB5F-BEF6-BB69F4A6B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1720" y="1828800"/>
            <a:ext cx="6083672" cy="4351338"/>
          </a:xfrm>
        </p:spPr>
      </p:pic>
    </p:spTree>
    <p:extLst>
      <p:ext uri="{BB962C8B-B14F-4D97-AF65-F5344CB8AC3E}">
        <p14:creationId xmlns:p14="http://schemas.microsoft.com/office/powerpoint/2010/main" val="1237495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F0514-108C-87EC-3B4B-1960374F8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97" y="324571"/>
            <a:ext cx="10668590" cy="13255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Prétraitement du texte 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AB508F-46C4-E544-F31F-ACD81F844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96" y="1828800"/>
            <a:ext cx="10668590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B29A47-DB8C-401E-E8E6-03199F08AECC}"/>
              </a:ext>
            </a:extLst>
          </p:cNvPr>
          <p:cNvSpPr txBox="1"/>
          <p:nvPr/>
        </p:nvSpPr>
        <p:spPr>
          <a:xfrm>
            <a:off x="397163" y="1249868"/>
            <a:ext cx="9635112" cy="61863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200" b="1" dirty="0">
                <a:latin typeface="Calibry(body)"/>
                <a:cs typeface="Segoe UI"/>
              </a:rPr>
              <a:t>Bag of </a:t>
            </a:r>
            <a:r>
              <a:rPr lang="fr-FR" sz="2200" b="1" dirty="0" err="1">
                <a:latin typeface="Calibry(body)"/>
                <a:cs typeface="Segoe UI"/>
              </a:rPr>
              <a:t>words</a:t>
            </a:r>
            <a:r>
              <a:rPr lang="fr-FR" sz="2200" b="1" dirty="0">
                <a:latin typeface="Calibry(body)"/>
                <a:cs typeface="Segoe UI"/>
              </a:rPr>
              <a:t>: </a:t>
            </a:r>
            <a:r>
              <a:rPr lang="fr-FR" sz="2200" dirty="0">
                <a:latin typeface="Calibry(body)"/>
                <a:cs typeface="Segoe UI"/>
              </a:rPr>
              <a:t>Tokenisation, construction de vocabulaire, comptage de mots,</a:t>
            </a:r>
          </a:p>
          <a:p>
            <a:r>
              <a:rPr lang="fr-FR" sz="2200" dirty="0">
                <a:latin typeface="Calibry(body)"/>
                <a:cs typeface="Segoe UI"/>
              </a:rPr>
              <a:t>Représentation clairsemée, analyse</a:t>
            </a:r>
            <a:endParaRPr lang="fr-FR" sz="2200" b="1" dirty="0">
              <a:latin typeface="Calibry(body)"/>
              <a:cs typeface="Segoe UI"/>
            </a:endParaRPr>
          </a:p>
          <a:p>
            <a:endParaRPr lang="fr-FR" sz="2200" b="1" dirty="0">
              <a:latin typeface="Calibry(body)"/>
              <a:cs typeface="Segoe UI"/>
            </a:endParaRPr>
          </a:p>
          <a:p>
            <a:r>
              <a:rPr lang="fr-FR" sz="2200" dirty="0">
                <a:latin typeface="Calibry(body)"/>
                <a:cs typeface="Segoe UI"/>
              </a:rPr>
              <a:t>Mettre les phrases en minuscule </a:t>
            </a:r>
          </a:p>
          <a:p>
            <a:endParaRPr lang="fr-FR" sz="2200" b="1" dirty="0">
              <a:latin typeface="Calibry(body)"/>
              <a:cs typeface="Segoe UI"/>
            </a:endParaRPr>
          </a:p>
          <a:p>
            <a:r>
              <a:rPr lang="fr-FR" sz="2200" b="1" dirty="0">
                <a:latin typeface="Calibry(body)"/>
                <a:cs typeface="Segoe UI"/>
              </a:rPr>
              <a:t>Supprimer</a:t>
            </a:r>
            <a:r>
              <a:rPr lang="fr-FR" sz="2200" dirty="0">
                <a:latin typeface="Calibry(body)"/>
                <a:cs typeface="Segoe UI"/>
              </a:rPr>
              <a:t> la ponctuation et les mots de liaison - les stopwords, NLTK ​​</a:t>
            </a:r>
          </a:p>
          <a:p>
            <a:r>
              <a:rPr lang="fr-FR" sz="2200" dirty="0">
                <a:latin typeface="Calibry(body)"/>
                <a:cs typeface="Segoe UI"/>
              </a:rPr>
              <a:t> </a:t>
            </a:r>
          </a:p>
          <a:p>
            <a:r>
              <a:rPr lang="fr-FR" sz="2200" b="1" dirty="0">
                <a:latin typeface="Calibry(body)"/>
                <a:cs typeface="Segoe UI"/>
              </a:rPr>
              <a:t>Lemmatisation</a:t>
            </a:r>
            <a:r>
              <a:rPr lang="fr-FR" sz="2200" dirty="0">
                <a:latin typeface="Calibry(body)"/>
                <a:cs typeface="Segoe UI"/>
              </a:rPr>
              <a:t>: Utilisation d’un dictionnaire de formes pour représenter les mots sous leur forme simplifiée ou verbale, ​ex: </a:t>
            </a:r>
            <a:r>
              <a:rPr lang="fr-FR" sz="2200" dirty="0" err="1">
                <a:latin typeface="Calibry(body)"/>
                <a:cs typeface="Segoe UI"/>
              </a:rPr>
              <a:t>is</a:t>
            </a:r>
            <a:r>
              <a:rPr lang="fr-FR" sz="2200" dirty="0">
                <a:latin typeface="Calibry(body)"/>
                <a:cs typeface="Segoe UI"/>
              </a:rPr>
              <a:t> -&gt; </a:t>
            </a:r>
            <a:r>
              <a:rPr lang="fr-FR" sz="2200" dirty="0" err="1">
                <a:latin typeface="Calibry(body)"/>
                <a:cs typeface="Segoe UI"/>
              </a:rPr>
              <a:t>be</a:t>
            </a:r>
            <a:r>
              <a:rPr lang="fr-FR" sz="2200" dirty="0">
                <a:latin typeface="Calibry(body)"/>
                <a:cs typeface="Segoe UI"/>
              </a:rPr>
              <a:t>​​</a:t>
            </a:r>
          </a:p>
          <a:p>
            <a:r>
              <a:rPr lang="fr-FR" sz="2200" dirty="0">
                <a:latin typeface="Calibry(body)"/>
                <a:cs typeface="Segoe UI"/>
              </a:rPr>
              <a:t>​</a:t>
            </a:r>
          </a:p>
          <a:p>
            <a:r>
              <a:rPr lang="fr-FR" sz="2200" b="1" dirty="0">
                <a:latin typeface="Calibry(body)"/>
                <a:cs typeface="Segoe UI"/>
              </a:rPr>
              <a:t>Racinisation</a:t>
            </a:r>
            <a:r>
              <a:rPr lang="fr-FR" sz="2200" dirty="0">
                <a:latin typeface="Calibry(body)"/>
                <a:cs typeface="Segoe UI"/>
              </a:rPr>
              <a:t>: Conserver la racine des mots, ex: baby -&gt; babi, adaptor -&gt; </a:t>
            </a:r>
            <a:r>
              <a:rPr lang="fr-FR" sz="2200" dirty="0" err="1">
                <a:latin typeface="Calibry(body)"/>
                <a:cs typeface="Segoe UI"/>
              </a:rPr>
              <a:t>adapt</a:t>
            </a:r>
            <a:r>
              <a:rPr lang="fr-FR" sz="2200" dirty="0">
                <a:latin typeface="Calibry(body)"/>
                <a:cs typeface="Segoe UI"/>
              </a:rPr>
              <a:t>​​</a:t>
            </a:r>
          </a:p>
          <a:p>
            <a:r>
              <a:rPr lang="fr-FR" sz="2200" dirty="0">
                <a:latin typeface="Calibry(body)"/>
                <a:cs typeface="Segoe UI"/>
              </a:rPr>
              <a:t>​</a:t>
            </a:r>
          </a:p>
          <a:p>
            <a:r>
              <a:rPr lang="fr-FR" sz="2200" b="1" u="sng" dirty="0">
                <a:latin typeface="Calibry(body)"/>
                <a:cs typeface="Segoe UI"/>
              </a:rPr>
              <a:t>Désavantage BOW</a:t>
            </a:r>
            <a:r>
              <a:rPr lang="fr-FR" sz="2200" b="1" dirty="0">
                <a:latin typeface="Calibry(body)"/>
                <a:cs typeface="Segoe UI"/>
              </a:rPr>
              <a:t>: N</a:t>
            </a:r>
            <a:r>
              <a:rPr lang="fr-FR" sz="2200" dirty="0">
                <a:latin typeface="Calibry(body)"/>
                <a:cs typeface="Segoe UI"/>
              </a:rPr>
              <a:t>ous ne connaissons pas l'importance de chaque mot</a:t>
            </a:r>
          </a:p>
          <a:p>
            <a:endParaRPr lang="fr-FR" sz="2200" dirty="0">
              <a:latin typeface="Calibry(body)"/>
              <a:cs typeface="Segoe U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b="1" dirty="0">
                <a:latin typeface="Calibry(body)"/>
                <a:cs typeface="Segoe UI"/>
              </a:rPr>
              <a:t>TF-IDF</a:t>
            </a:r>
          </a:p>
          <a:p>
            <a:endParaRPr lang="fr-FR" sz="2200" dirty="0">
              <a:latin typeface="Calibry(body)"/>
              <a:cs typeface="Segoe UI"/>
            </a:endParaRPr>
          </a:p>
          <a:p>
            <a:endParaRPr lang="fr-FR" sz="2200" dirty="0">
              <a:latin typeface="Calibry(body)"/>
              <a:cs typeface="Segoe UI"/>
            </a:endParaRPr>
          </a:p>
          <a:p>
            <a:endParaRPr lang="fr-FR" sz="2200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8573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575"/>
    </mc:Choice>
    <mc:Fallback xmlns="">
      <p:transition spd="slow" advTm="33575"/>
    </mc:Fallback>
  </mc:AlternateContent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Office 2007 - 2010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.potx" id="{3905200E-4AC1-4C82-8AAF-6B1E09CD339E}" vid="{D7514851-9A55-43FA-83BF-C85EF9799959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.potx" id="{3905200E-4AC1-4C82-8AAF-6B1E09CD339E}" vid="{802C3489-E10D-466B-B2A8-E2A7E8556CE7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.potx" id="{3905200E-4AC1-4C82-8AAF-6B1E09CD339E}" vid="{711F833B-66FF-44E5-A420-ABE257A30088}"/>
    </a:ext>
  </a:extLst>
</a:theme>
</file>

<file path=ppt/theme/theme4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.potx" id="{3905200E-4AC1-4C82-8AAF-6B1E09CD339E}" vid="{EBC5D449-5882-42FA-8C5B-C0875FB4B488}"/>
    </a:ext>
  </a:extLst>
</a:theme>
</file>

<file path=ppt/theme/theme5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.potx" id="{3905200E-4AC1-4C82-8AAF-6B1E09CD339E}" vid="{6620F615-1885-43B8-97F4-24BC637B79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6EDFFD45C0F864797E0C549FEA33D6D" ma:contentTypeVersion="13" ma:contentTypeDescription="Opret et nyt dokument." ma:contentTypeScope="" ma:versionID="06998ecb190e579e1b872569ebe33fc1">
  <xsd:schema xmlns:xsd="http://www.w3.org/2001/XMLSchema" xmlns:xs="http://www.w3.org/2001/XMLSchema" xmlns:p="http://schemas.microsoft.com/office/2006/metadata/properties" xmlns:ns3="82b05328-51f7-4451-bfad-38dede586f28" xmlns:ns4="d6b1f5fb-de82-498f-9738-103df19477c1" targetNamespace="http://schemas.microsoft.com/office/2006/metadata/properties" ma:root="true" ma:fieldsID="d911c46530b7cd874695a27fc686fc12" ns3:_="" ns4:_="">
    <xsd:import namespace="82b05328-51f7-4451-bfad-38dede586f28"/>
    <xsd:import namespace="d6b1f5fb-de82-498f-9738-103df19477c1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LengthInSeconds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b05328-51f7-4451-bfad-38dede586f2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værdi for deling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b1f5fb-de82-498f-9738-103df19477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A4E2F2C-6262-4976-BB1E-6AE52A706C55}">
  <ds:schemaRefs>
    <ds:schemaRef ds:uri="82b05328-51f7-4451-bfad-38dede586f28"/>
    <ds:schemaRef ds:uri="d6b1f5fb-de82-498f-9738-103df19477c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0A3FB1E-B774-4386-8A49-FB93238B0B45}">
  <ds:schemaRefs>
    <ds:schemaRef ds:uri="82b05328-51f7-4451-bfad-38dede586f28"/>
    <ds:schemaRef ds:uri="d6b1f5fb-de82-498f-9738-103df19477c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51A3C5D-756A-4CB8-B252-B0DDCDC0658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9081</TotalTime>
  <Words>1106</Words>
  <Application>Microsoft Office PowerPoint</Application>
  <PresentationFormat>Grand écran</PresentationFormat>
  <Paragraphs>186</Paragraphs>
  <Slides>33</Slides>
  <Notes>9</Notes>
  <HiddenSlides>0</HiddenSlides>
  <MMClips>1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5</vt:i4>
      </vt:variant>
      <vt:variant>
        <vt:lpstr>Titres des diapositives</vt:lpstr>
      </vt:variant>
      <vt:variant>
        <vt:i4>33</vt:i4>
      </vt:variant>
    </vt:vector>
  </HeadingPairs>
  <TitlesOfParts>
    <vt:vector size="45" baseType="lpstr">
      <vt:lpstr>Arial</vt:lpstr>
      <vt:lpstr>Calibri</vt:lpstr>
      <vt:lpstr>Calibri Light</vt:lpstr>
      <vt:lpstr>Calibry(body)</vt:lpstr>
      <vt:lpstr>Courier New</vt:lpstr>
      <vt:lpstr>Roboto</vt:lpstr>
      <vt:lpstr>Wingdings 2</vt:lpstr>
      <vt:lpstr>View</vt:lpstr>
      <vt:lpstr>Custom Design</vt:lpstr>
      <vt:lpstr>1_Custom Design</vt:lpstr>
      <vt:lpstr>2_Custom Design</vt:lpstr>
      <vt:lpstr>3_Custom Design</vt:lpstr>
      <vt:lpstr>Classification automatique des  ​ biens de ​consommation </vt:lpstr>
      <vt:lpstr>Sommaire</vt:lpstr>
      <vt:lpstr>Définition De La Problématique  </vt:lpstr>
      <vt:lpstr>Présentation des donnes  </vt:lpstr>
      <vt:lpstr>Analyse des categories</vt:lpstr>
      <vt:lpstr>Categorie Level 1</vt:lpstr>
      <vt:lpstr>Analyse du corpus </vt:lpstr>
      <vt:lpstr>Nombre de mots unique par catégorie </vt:lpstr>
      <vt:lpstr>Prétraitement du texte </vt:lpstr>
      <vt:lpstr>Bag Of Words avec CountVectorizer</vt:lpstr>
      <vt:lpstr>Bag Of Words avec Tf_idf (TF-IDF BoW)</vt:lpstr>
      <vt:lpstr> TF-IDF                   CountVectorizer</vt:lpstr>
      <vt:lpstr>Plongement lexical (« word embedding » en anglais</vt:lpstr>
      <vt:lpstr>Word2Vec</vt:lpstr>
      <vt:lpstr>DistilBert </vt:lpstr>
      <vt:lpstr>Universal Sentence Encoder</vt:lpstr>
      <vt:lpstr>Latent Dirichlet Allocation (LDA) - Non Supervisée</vt:lpstr>
      <vt:lpstr>Visualisation TSNE</vt:lpstr>
      <vt:lpstr>Traitement des Images - (SIFT) </vt:lpstr>
      <vt:lpstr>Points Cle de une image </vt:lpstr>
      <vt:lpstr>Traitement des Images</vt:lpstr>
      <vt:lpstr>Reduction de dimension PCA</vt:lpstr>
      <vt:lpstr>Analyse visuelle : affichage T-SNE selon catégories d'images </vt:lpstr>
      <vt:lpstr>Analyse visuelle : affichage T-SNE selon catégories les clusters </vt:lpstr>
      <vt:lpstr>Matrix de confusion </vt:lpstr>
      <vt:lpstr>CNN - Modèle VGG-16</vt:lpstr>
      <vt:lpstr>Reduction dimension PCA/T-SNE</vt:lpstr>
      <vt:lpstr>Afichage TSNE</vt:lpstr>
      <vt:lpstr>Analyse</vt:lpstr>
      <vt:lpstr>Resume</vt:lpstr>
      <vt:lpstr>API</vt:lpstr>
      <vt:lpstr>Recuperation des produits a base de champagne au travers de l’API</vt:lpstr>
      <vt:lpstr>Amelioration de nous etude de feasibility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Filipa Cardoso Correia</dc:creator>
  <cp:lastModifiedBy>filipa correia</cp:lastModifiedBy>
  <cp:revision>12</cp:revision>
  <dcterms:created xsi:type="dcterms:W3CDTF">2022-11-03T12:52:14Z</dcterms:created>
  <dcterms:modified xsi:type="dcterms:W3CDTF">2023-09-05T15:58:31Z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0x01010086EDFFD45C0F864797E0C549FEA33D6D</vt:lpwstr>
  </property>
</Properties>
</file>